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9" r:id="rId1"/>
  </p:sldMasterIdLst>
  <p:notesMasterIdLst>
    <p:notesMasterId r:id="rId11"/>
  </p:notesMasterIdLst>
  <p:sldIdLst>
    <p:sldId id="256" r:id="rId2"/>
    <p:sldId id="257" r:id="rId3"/>
    <p:sldId id="265" r:id="rId4"/>
    <p:sldId id="266" r:id="rId5"/>
    <p:sldId id="268" r:id="rId6"/>
    <p:sldId id="258" r:id="rId7"/>
    <p:sldId id="260" r:id="rId8"/>
    <p:sldId id="261" r:id="rId9"/>
    <p:sldId id="262"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44" autoAdjust="0"/>
    <p:restoredTop sz="94364" autoAdjust="0"/>
  </p:normalViewPr>
  <p:slideViewPr>
    <p:cSldViewPr snapToGrid="0">
      <p:cViewPr varScale="1">
        <p:scale>
          <a:sx n="73" d="100"/>
          <a:sy n="73" d="100"/>
        </p:scale>
        <p:origin x="618"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54C7F1F-51A0-49BA-90D7-EA39E323BA0D}" type="datetimeFigureOut">
              <a:rPr lang="en-US" smtClean="0"/>
              <a:t>11/23/2023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ED8F934-F54C-4621-AED4-F4AE5744C1BB}" type="slidenum">
              <a:rPr lang="en-US" smtClean="0"/>
              <a:t>‹#›</a:t>
            </a:fld>
            <a:endParaRPr lang="en-US"/>
          </a:p>
        </p:txBody>
      </p:sp>
    </p:spTree>
    <p:extLst>
      <p:ext uri="{BB962C8B-B14F-4D97-AF65-F5344CB8AC3E}">
        <p14:creationId xmlns:p14="http://schemas.microsoft.com/office/powerpoint/2010/main" val="32284311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ED8F934-F54C-4621-AED4-F4AE5744C1BB}" type="slidenum">
              <a:rPr lang="en-US" smtClean="0"/>
              <a:t>7</a:t>
            </a:fld>
            <a:endParaRPr lang="en-US"/>
          </a:p>
        </p:txBody>
      </p:sp>
    </p:spTree>
    <p:extLst>
      <p:ext uri="{BB962C8B-B14F-4D97-AF65-F5344CB8AC3E}">
        <p14:creationId xmlns:p14="http://schemas.microsoft.com/office/powerpoint/2010/main" val="7761869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ED8F934-F54C-4621-AED4-F4AE5744C1BB}" type="slidenum">
              <a:rPr lang="en-US" smtClean="0"/>
              <a:t>9</a:t>
            </a:fld>
            <a:endParaRPr lang="en-US"/>
          </a:p>
        </p:txBody>
      </p:sp>
    </p:spTree>
    <p:extLst>
      <p:ext uri="{BB962C8B-B14F-4D97-AF65-F5344CB8AC3E}">
        <p14:creationId xmlns:p14="http://schemas.microsoft.com/office/powerpoint/2010/main" val="170769296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E3E626D-BD83-4BBB-8989-3647CEA654EA}" type="datetimeFigureOut">
              <a:rPr lang="en-US" smtClean="0"/>
              <a:t>11/23/2023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D08AB8-7DE0-4CCC-8E4C-D363ABF02748}" type="slidenum">
              <a:rPr lang="en-US" smtClean="0"/>
              <a:t>‹#›</a:t>
            </a:fld>
            <a:endParaRPr lang="en-US"/>
          </a:p>
        </p:txBody>
      </p:sp>
    </p:spTree>
    <p:extLst>
      <p:ext uri="{BB962C8B-B14F-4D97-AF65-F5344CB8AC3E}">
        <p14:creationId xmlns:p14="http://schemas.microsoft.com/office/powerpoint/2010/main" val="30928323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DE3E626D-BD83-4BBB-8989-3647CEA654EA}" type="datetimeFigureOut">
              <a:rPr lang="en-US" smtClean="0"/>
              <a:t>11/23/2023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ED08AB8-7DE0-4CCC-8E4C-D363ABF02748}" type="slidenum">
              <a:rPr lang="en-US" smtClean="0"/>
              <a:t>‹#›</a:t>
            </a:fld>
            <a:endParaRPr lang="en-US"/>
          </a:p>
        </p:txBody>
      </p:sp>
    </p:spTree>
    <p:extLst>
      <p:ext uri="{BB962C8B-B14F-4D97-AF65-F5344CB8AC3E}">
        <p14:creationId xmlns:p14="http://schemas.microsoft.com/office/powerpoint/2010/main" val="4258795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DE3E626D-BD83-4BBB-8989-3647CEA654EA}" type="datetimeFigureOut">
              <a:rPr lang="en-US" smtClean="0"/>
              <a:t>11/23/2023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ED08AB8-7DE0-4CCC-8E4C-D363ABF02748}" type="slidenum">
              <a:rPr lang="en-US" smtClean="0"/>
              <a:t>‹#›</a:t>
            </a:fld>
            <a:endParaRPr lang="en-US"/>
          </a:p>
        </p:txBody>
      </p:sp>
    </p:spTree>
    <p:extLst>
      <p:ext uri="{BB962C8B-B14F-4D97-AF65-F5344CB8AC3E}">
        <p14:creationId xmlns:p14="http://schemas.microsoft.com/office/powerpoint/2010/main" val="422576045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DE3E626D-BD83-4BBB-8989-3647CEA654EA}" type="datetimeFigureOut">
              <a:rPr lang="en-US" smtClean="0"/>
              <a:t>11/23/2023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ED08AB8-7DE0-4CCC-8E4C-D363ABF02748}" type="slidenum">
              <a:rPr lang="en-US" smtClean="0"/>
              <a:t>‹#›</a:t>
            </a:fld>
            <a:endParaRPr lang="en-US"/>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10385117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DE3E626D-BD83-4BBB-8989-3647CEA654EA}" type="datetimeFigureOut">
              <a:rPr lang="en-US" smtClean="0"/>
              <a:t>11/23/2023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ED08AB8-7DE0-4CCC-8E4C-D363ABF02748}" type="slidenum">
              <a:rPr lang="en-US" smtClean="0"/>
              <a:t>‹#›</a:t>
            </a:fld>
            <a:endParaRPr lang="en-US"/>
          </a:p>
        </p:txBody>
      </p:sp>
    </p:spTree>
    <p:extLst>
      <p:ext uri="{BB962C8B-B14F-4D97-AF65-F5344CB8AC3E}">
        <p14:creationId xmlns:p14="http://schemas.microsoft.com/office/powerpoint/2010/main" val="45957720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DE3E626D-BD83-4BBB-8989-3647CEA654EA}" type="datetimeFigureOut">
              <a:rPr lang="en-US" smtClean="0"/>
              <a:t>11/23/2023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ED08AB8-7DE0-4CCC-8E4C-D363ABF02748}" type="slidenum">
              <a:rPr lang="en-US" smtClean="0"/>
              <a:t>‹#›</a:t>
            </a:fld>
            <a:endParaRPr lang="en-US"/>
          </a:p>
        </p:txBody>
      </p:sp>
    </p:spTree>
    <p:extLst>
      <p:ext uri="{BB962C8B-B14F-4D97-AF65-F5344CB8AC3E}">
        <p14:creationId xmlns:p14="http://schemas.microsoft.com/office/powerpoint/2010/main" val="283072900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DE3E626D-BD83-4BBB-8989-3647CEA654EA}" type="datetimeFigureOut">
              <a:rPr lang="en-US" smtClean="0"/>
              <a:t>11/23/2023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ED08AB8-7DE0-4CCC-8E4C-D363ABF02748}" type="slidenum">
              <a:rPr lang="en-US" smtClean="0"/>
              <a:t>‹#›</a:t>
            </a:fld>
            <a:endParaRPr lang="en-US"/>
          </a:p>
        </p:txBody>
      </p:sp>
    </p:spTree>
    <p:extLst>
      <p:ext uri="{BB962C8B-B14F-4D97-AF65-F5344CB8AC3E}">
        <p14:creationId xmlns:p14="http://schemas.microsoft.com/office/powerpoint/2010/main" val="218359566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E3E626D-BD83-4BBB-8989-3647CEA654EA}" type="datetimeFigureOut">
              <a:rPr lang="en-US" smtClean="0"/>
              <a:t>11/23/2023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D08AB8-7DE0-4CCC-8E4C-D363ABF02748}" type="slidenum">
              <a:rPr lang="en-US" smtClean="0"/>
              <a:t>‹#›</a:t>
            </a:fld>
            <a:endParaRPr lang="en-US"/>
          </a:p>
        </p:txBody>
      </p:sp>
    </p:spTree>
    <p:extLst>
      <p:ext uri="{BB962C8B-B14F-4D97-AF65-F5344CB8AC3E}">
        <p14:creationId xmlns:p14="http://schemas.microsoft.com/office/powerpoint/2010/main" val="382153454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E3E626D-BD83-4BBB-8989-3647CEA654EA}" type="datetimeFigureOut">
              <a:rPr lang="en-US" smtClean="0"/>
              <a:t>11/23/2023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D08AB8-7DE0-4CCC-8E4C-D363ABF02748}" type="slidenum">
              <a:rPr lang="en-US" smtClean="0"/>
              <a:t>‹#›</a:t>
            </a:fld>
            <a:endParaRPr lang="en-US"/>
          </a:p>
        </p:txBody>
      </p:sp>
    </p:spTree>
    <p:extLst>
      <p:ext uri="{BB962C8B-B14F-4D97-AF65-F5344CB8AC3E}">
        <p14:creationId xmlns:p14="http://schemas.microsoft.com/office/powerpoint/2010/main" val="2573211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E3E626D-BD83-4BBB-8989-3647CEA654EA}" type="datetimeFigureOut">
              <a:rPr lang="en-US" smtClean="0"/>
              <a:t>11/23/2023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D08AB8-7DE0-4CCC-8E4C-D363ABF02748}" type="slidenum">
              <a:rPr lang="en-US" smtClean="0"/>
              <a:t>‹#›</a:t>
            </a:fld>
            <a:endParaRPr lang="en-US"/>
          </a:p>
        </p:txBody>
      </p:sp>
    </p:spTree>
    <p:extLst>
      <p:ext uri="{BB962C8B-B14F-4D97-AF65-F5344CB8AC3E}">
        <p14:creationId xmlns:p14="http://schemas.microsoft.com/office/powerpoint/2010/main" val="35869922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DE3E626D-BD83-4BBB-8989-3647CEA654EA}" type="datetimeFigureOut">
              <a:rPr lang="en-US" smtClean="0"/>
              <a:t>11/23/2023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D08AB8-7DE0-4CCC-8E4C-D363ABF02748}" type="slidenum">
              <a:rPr lang="en-US" smtClean="0"/>
              <a:t>‹#›</a:t>
            </a:fld>
            <a:endParaRPr lang="en-US"/>
          </a:p>
        </p:txBody>
      </p:sp>
    </p:spTree>
    <p:extLst>
      <p:ext uri="{BB962C8B-B14F-4D97-AF65-F5344CB8AC3E}">
        <p14:creationId xmlns:p14="http://schemas.microsoft.com/office/powerpoint/2010/main" val="24442533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E3E626D-BD83-4BBB-8989-3647CEA654EA}" type="datetimeFigureOut">
              <a:rPr lang="en-US" smtClean="0"/>
              <a:t>11/23/2023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ED08AB8-7DE0-4CCC-8E4C-D363ABF02748}" type="slidenum">
              <a:rPr lang="en-US" smtClean="0"/>
              <a:t>‹#›</a:t>
            </a:fld>
            <a:endParaRPr lang="en-US"/>
          </a:p>
        </p:txBody>
      </p:sp>
    </p:spTree>
    <p:extLst>
      <p:ext uri="{BB962C8B-B14F-4D97-AF65-F5344CB8AC3E}">
        <p14:creationId xmlns:p14="http://schemas.microsoft.com/office/powerpoint/2010/main" val="6940598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E3E626D-BD83-4BBB-8989-3647CEA654EA}" type="datetimeFigureOut">
              <a:rPr lang="en-US" smtClean="0"/>
              <a:t>11/23/2023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ED08AB8-7DE0-4CCC-8E4C-D363ABF02748}" type="slidenum">
              <a:rPr lang="en-US" smtClean="0"/>
              <a:t>‹#›</a:t>
            </a:fld>
            <a:endParaRPr lang="en-US"/>
          </a:p>
        </p:txBody>
      </p:sp>
    </p:spTree>
    <p:extLst>
      <p:ext uri="{BB962C8B-B14F-4D97-AF65-F5344CB8AC3E}">
        <p14:creationId xmlns:p14="http://schemas.microsoft.com/office/powerpoint/2010/main" val="20796188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E3E626D-BD83-4BBB-8989-3647CEA654EA}" type="datetimeFigureOut">
              <a:rPr lang="en-US" smtClean="0"/>
              <a:t>11/23/2023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ED08AB8-7DE0-4CCC-8E4C-D363ABF02748}" type="slidenum">
              <a:rPr lang="en-US" smtClean="0"/>
              <a:t>‹#›</a:t>
            </a:fld>
            <a:endParaRPr lang="en-US"/>
          </a:p>
        </p:txBody>
      </p:sp>
    </p:spTree>
    <p:extLst>
      <p:ext uri="{BB962C8B-B14F-4D97-AF65-F5344CB8AC3E}">
        <p14:creationId xmlns:p14="http://schemas.microsoft.com/office/powerpoint/2010/main" val="30569942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DE3E626D-BD83-4BBB-8989-3647CEA654EA}" type="datetimeFigureOut">
              <a:rPr lang="en-US" smtClean="0"/>
              <a:t>11/23/2023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ED08AB8-7DE0-4CCC-8E4C-D363ABF02748}" type="slidenum">
              <a:rPr lang="en-US" smtClean="0"/>
              <a:t>‹#›</a:t>
            </a:fld>
            <a:endParaRPr lang="en-US"/>
          </a:p>
        </p:txBody>
      </p:sp>
    </p:spTree>
    <p:extLst>
      <p:ext uri="{BB962C8B-B14F-4D97-AF65-F5344CB8AC3E}">
        <p14:creationId xmlns:p14="http://schemas.microsoft.com/office/powerpoint/2010/main" val="39580268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DE3E626D-BD83-4BBB-8989-3647CEA654EA}" type="datetimeFigureOut">
              <a:rPr lang="en-US" smtClean="0"/>
              <a:t>11/23/2023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ED08AB8-7DE0-4CCC-8E4C-D363ABF02748}" type="slidenum">
              <a:rPr lang="en-US" smtClean="0"/>
              <a:t>‹#›</a:t>
            </a:fld>
            <a:endParaRPr lang="en-US"/>
          </a:p>
        </p:txBody>
      </p:sp>
    </p:spTree>
    <p:extLst>
      <p:ext uri="{BB962C8B-B14F-4D97-AF65-F5344CB8AC3E}">
        <p14:creationId xmlns:p14="http://schemas.microsoft.com/office/powerpoint/2010/main" val="10816157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DE3E626D-BD83-4BBB-8989-3647CEA654EA}" type="datetimeFigureOut">
              <a:rPr lang="en-US" smtClean="0"/>
              <a:t>11/23/2023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ED08AB8-7DE0-4CCC-8E4C-D363ABF02748}" type="slidenum">
              <a:rPr lang="en-US" smtClean="0"/>
              <a:t>‹#›</a:t>
            </a:fld>
            <a:endParaRPr lang="en-US"/>
          </a:p>
        </p:txBody>
      </p:sp>
    </p:spTree>
    <p:extLst>
      <p:ext uri="{BB962C8B-B14F-4D97-AF65-F5344CB8AC3E}">
        <p14:creationId xmlns:p14="http://schemas.microsoft.com/office/powerpoint/2010/main" val="3410508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19">
            <a:alphaModFix amt="8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DE3E626D-BD83-4BBB-8989-3647CEA654EA}" type="datetimeFigureOut">
              <a:rPr lang="en-US" smtClean="0"/>
              <a:t>11/23/2023</a:t>
            </a:fld>
            <a:endParaRPr lang="en-US"/>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US"/>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9ED08AB8-7DE0-4CCC-8E4C-D363ABF02748}" type="slidenum">
              <a:rPr lang="en-US" smtClean="0"/>
              <a:t>‹#›</a:t>
            </a:fld>
            <a:endParaRPr lang="en-US"/>
          </a:p>
        </p:txBody>
      </p:sp>
    </p:spTree>
    <p:extLst>
      <p:ext uri="{BB962C8B-B14F-4D97-AF65-F5344CB8AC3E}">
        <p14:creationId xmlns:p14="http://schemas.microsoft.com/office/powerpoint/2010/main" val="3992242924"/>
      </p:ext>
    </p:extLst>
  </p:cSld>
  <p:clrMap bg1="lt1" tx1="dk1" bg2="lt2" tx2="dk2" accent1="accent1" accent2="accent2" accent3="accent3" accent4="accent4" accent5="accent5" accent6="accent6" hlink="hlink" folHlink="folHlink"/>
  <p:sldLayoutIdLst>
    <p:sldLayoutId id="2147483730" r:id="rId1"/>
    <p:sldLayoutId id="2147483731" r:id="rId2"/>
    <p:sldLayoutId id="2147483732" r:id="rId3"/>
    <p:sldLayoutId id="2147483733" r:id="rId4"/>
    <p:sldLayoutId id="2147483734" r:id="rId5"/>
    <p:sldLayoutId id="2147483735" r:id="rId6"/>
    <p:sldLayoutId id="2147483736" r:id="rId7"/>
    <p:sldLayoutId id="2147483737" r:id="rId8"/>
    <p:sldLayoutId id="2147483738" r:id="rId9"/>
    <p:sldLayoutId id="2147483739" r:id="rId10"/>
    <p:sldLayoutId id="2147483740" r:id="rId11"/>
    <p:sldLayoutId id="2147483741" r:id="rId12"/>
    <p:sldLayoutId id="2147483742" r:id="rId13"/>
    <p:sldLayoutId id="2147483743" r:id="rId14"/>
    <p:sldLayoutId id="2147483744" r:id="rId15"/>
    <p:sldLayoutId id="2147483745" r:id="rId16"/>
    <p:sldLayoutId id="2147483746" r:id="rId17"/>
  </p:sldLayoutIdLs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5.png"/><Relationship Id="rId4" Type="http://schemas.openxmlformats.org/officeDocument/2006/relationships/notesSlide" Target="../notesSlides/notesSlide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498762" y="3255450"/>
            <a:ext cx="2736647" cy="1569660"/>
          </a:xfrm>
          <a:prstGeom prst="rect">
            <a:avLst/>
          </a:prstGeom>
          <a:noFill/>
        </p:spPr>
        <p:txBody>
          <a:bodyPr wrap="none" rtlCol="0">
            <a:spAutoFit/>
          </a:bodyPr>
          <a:lstStyle/>
          <a:p>
            <a:r>
              <a:rPr lang="en-US" sz="2400" b="1" dirty="0">
                <a:latin typeface="Arial" panose="020B0604020202020204" pitchFamily="34" charset="0"/>
                <a:cs typeface="Arial" panose="020B0604020202020204" pitchFamily="34" charset="0"/>
              </a:rPr>
              <a:t>Group Names:-</a:t>
            </a:r>
          </a:p>
          <a:p>
            <a:r>
              <a:rPr lang="en-US" sz="2400" dirty="0">
                <a:latin typeface="Arial" panose="020B0604020202020204" pitchFamily="34" charset="0"/>
                <a:cs typeface="Arial" panose="020B0604020202020204" pitchFamily="34" charset="0"/>
              </a:rPr>
              <a:t>Shekh Atiulah</a:t>
            </a:r>
          </a:p>
          <a:p>
            <a:r>
              <a:rPr lang="en-US" sz="2400" dirty="0">
                <a:latin typeface="Arial" panose="020B0604020202020204" pitchFamily="34" charset="0"/>
                <a:cs typeface="Arial" panose="020B0604020202020204" pitchFamily="34" charset="0"/>
              </a:rPr>
              <a:t>Pamas Kulung Rai</a:t>
            </a:r>
          </a:p>
          <a:p>
            <a:r>
              <a:rPr lang="en-US" sz="2400" dirty="0">
                <a:latin typeface="Arial" panose="020B0604020202020204" pitchFamily="34" charset="0"/>
                <a:cs typeface="Arial" panose="020B0604020202020204" pitchFamily="34" charset="0"/>
              </a:rPr>
              <a:t>Ronak Poudel</a:t>
            </a:r>
          </a:p>
        </p:txBody>
      </p:sp>
      <p:sp>
        <p:nvSpPr>
          <p:cNvPr id="7" name="TextBox 6"/>
          <p:cNvSpPr txBox="1"/>
          <p:nvPr/>
        </p:nvSpPr>
        <p:spPr>
          <a:xfrm>
            <a:off x="498762" y="2147454"/>
            <a:ext cx="10977364" cy="646331"/>
          </a:xfrm>
          <a:prstGeom prst="rect">
            <a:avLst/>
          </a:prstGeom>
          <a:noFill/>
        </p:spPr>
        <p:txBody>
          <a:bodyPr wrap="none" rtlCol="0">
            <a:spAutoFit/>
          </a:bodyPr>
          <a:lstStyle/>
          <a:p>
            <a:r>
              <a:rPr lang="en-US" sz="3600" b="1" dirty="0">
                <a:latin typeface="Arial" panose="020B0604020202020204" pitchFamily="34" charset="0"/>
                <a:cs typeface="Arial" panose="020B0604020202020204" pitchFamily="34" charset="0"/>
              </a:rPr>
              <a:t>Title: "Exploring Metaphysics and Epistemology"</a:t>
            </a:r>
          </a:p>
        </p:txBody>
      </p:sp>
      <p:sp>
        <p:nvSpPr>
          <p:cNvPr id="9" name="TextBox 8"/>
          <p:cNvSpPr txBox="1"/>
          <p:nvPr/>
        </p:nvSpPr>
        <p:spPr>
          <a:xfrm>
            <a:off x="498762" y="2793785"/>
            <a:ext cx="9762224" cy="461665"/>
          </a:xfrm>
          <a:prstGeom prst="rect">
            <a:avLst/>
          </a:prstGeom>
          <a:noFill/>
        </p:spPr>
        <p:txBody>
          <a:bodyPr wrap="none" rtlCol="0">
            <a:spAutoFit/>
          </a:bodyPr>
          <a:lstStyle/>
          <a:p>
            <a:r>
              <a:rPr lang="en-US" sz="2400" b="1" dirty="0">
                <a:latin typeface="Arial" panose="020B0604020202020204" pitchFamily="34" charset="0"/>
                <a:cs typeface="Arial" panose="020B0604020202020204" pitchFamily="34" charset="0"/>
              </a:rPr>
              <a:t>Subtitle: "Philosophical Foundations and Their Relevance Today"</a:t>
            </a:r>
          </a:p>
        </p:txBody>
      </p:sp>
    </p:spTree>
    <p:extLst>
      <p:ext uri="{BB962C8B-B14F-4D97-AF65-F5344CB8AC3E}">
        <p14:creationId xmlns:p14="http://schemas.microsoft.com/office/powerpoint/2010/main" val="36772862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310759" y="1275923"/>
            <a:ext cx="3607078" cy="707886"/>
          </a:xfrm>
          <a:prstGeom prst="rect">
            <a:avLst/>
          </a:prstGeom>
          <a:noFill/>
        </p:spPr>
        <p:txBody>
          <a:bodyPr wrap="none" rtlCol="0">
            <a:spAutoFit/>
          </a:bodyPr>
          <a:lstStyle/>
          <a:p>
            <a:r>
              <a:rPr lang="en-US" sz="4000" b="1" dirty="0">
                <a:latin typeface="Arial" panose="020B0604020202020204" pitchFamily="34" charset="0"/>
                <a:cs typeface="Arial" panose="020B0604020202020204" pitchFamily="34" charset="0"/>
              </a:rPr>
              <a:t>Metaphysics:-</a:t>
            </a:r>
          </a:p>
        </p:txBody>
      </p:sp>
      <p:sp>
        <p:nvSpPr>
          <p:cNvPr id="3" name="Rectangle 1"/>
          <p:cNvSpPr>
            <a:spLocks noChangeArrowheads="1"/>
          </p:cNvSpPr>
          <p:nvPr/>
        </p:nvSpPr>
        <p:spPr bwMode="auto">
          <a:xfrm>
            <a:off x="0" y="-215443"/>
            <a:ext cx="65"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a:ln>
                  <a:noFill/>
                </a:ln>
                <a:solidFill>
                  <a:schemeClr val="tx1"/>
                </a:solidFill>
                <a:effectLst/>
                <a:latin typeface="Söhne"/>
              </a:rPr>
              <a:t/>
            </a:r>
            <a:br>
              <a:rPr kumimoji="0" lang="en-US" altLang="en-US" sz="1000" b="0" i="0" u="none" strike="noStrike" cap="none" normalizeH="0" baseline="0" dirty="0">
                <a:ln>
                  <a:noFill/>
                </a:ln>
                <a:solidFill>
                  <a:schemeClr val="tx1"/>
                </a:solidFill>
                <a:effectLst/>
                <a:latin typeface="Söhne"/>
              </a:rPr>
            </a:b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5" name="TextBox 4"/>
          <p:cNvSpPr txBox="1"/>
          <p:nvPr/>
        </p:nvSpPr>
        <p:spPr>
          <a:xfrm>
            <a:off x="1310759" y="2459504"/>
            <a:ext cx="10881241" cy="1938992"/>
          </a:xfrm>
          <a:prstGeom prst="rect">
            <a:avLst/>
          </a:prstGeom>
          <a:noFill/>
        </p:spPr>
        <p:txBody>
          <a:bodyPr wrap="square" rtlCol="0">
            <a:spAutoFit/>
          </a:bodyPr>
          <a:lstStyle/>
          <a:p>
            <a:pPr lvl="0" eaLnBrk="0" fontAlgn="base" hangingPunct="0">
              <a:spcBef>
                <a:spcPct val="0"/>
              </a:spcBef>
              <a:spcAft>
                <a:spcPct val="0"/>
              </a:spcAft>
            </a:pPr>
            <a:r>
              <a:rPr lang="en-US" altLang="en-US" sz="2400" dirty="0">
                <a:latin typeface="Arial" panose="020B0604020202020204" pitchFamily="34" charset="0"/>
                <a:cs typeface="Arial" panose="020B0604020202020204" pitchFamily="34" charset="0"/>
              </a:rPr>
              <a:t>"Metaphysics is the branch of philosophy that delves into the fundamental nature of reality. It is the philosophical inquiry that seeks to understand the underlying principles, essence, and ultimate nature of existence. Metaphysics goes beyond the observable and tangible, exploring the very fabric of what is real and how it is structured."</a:t>
            </a:r>
          </a:p>
        </p:txBody>
      </p:sp>
    </p:spTree>
    <p:extLst>
      <p:ext uri="{BB962C8B-B14F-4D97-AF65-F5344CB8AC3E}">
        <p14:creationId xmlns:p14="http://schemas.microsoft.com/office/powerpoint/2010/main" val="1445217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3328C8-CF25-9AB7-1142-01EF36042FFA}"/>
              </a:ext>
            </a:extLst>
          </p:cNvPr>
          <p:cNvSpPr>
            <a:spLocks noGrp="1"/>
          </p:cNvSpPr>
          <p:nvPr>
            <p:ph type="title"/>
          </p:nvPr>
        </p:nvSpPr>
        <p:spPr>
          <a:xfrm>
            <a:off x="1968595" y="581871"/>
            <a:ext cx="8254807" cy="920229"/>
          </a:xfrm>
        </p:spPr>
        <p:txBody>
          <a:bodyPr>
            <a:normAutofit/>
          </a:bodyPr>
          <a:lstStyle/>
          <a:p>
            <a:r>
              <a:rPr lang="en-US" b="1" dirty="0">
                <a:latin typeface="Arial" panose="020B0604020202020204" pitchFamily="34" charset="0"/>
                <a:cs typeface="Arial" panose="020B0604020202020204" pitchFamily="34" charset="0"/>
              </a:rPr>
              <a:t>Key concepts of metaphysics</a:t>
            </a:r>
          </a:p>
        </p:txBody>
      </p:sp>
      <p:sp>
        <p:nvSpPr>
          <p:cNvPr id="3" name="Content Placeholder 2">
            <a:extLst>
              <a:ext uri="{FF2B5EF4-FFF2-40B4-BE49-F238E27FC236}">
                <a16:creationId xmlns:a16="http://schemas.microsoft.com/office/drawing/2014/main" id="{797E6607-3AD0-93FE-0021-E98C8A14AC2A}"/>
              </a:ext>
            </a:extLst>
          </p:cNvPr>
          <p:cNvSpPr>
            <a:spLocks noGrp="1"/>
          </p:cNvSpPr>
          <p:nvPr>
            <p:ph sz="quarter" idx="13"/>
          </p:nvPr>
        </p:nvSpPr>
        <p:spPr>
          <a:xfrm>
            <a:off x="1122219" y="1549473"/>
            <a:ext cx="10363200" cy="3424107"/>
          </a:xfrm>
        </p:spPr>
        <p:txBody>
          <a:bodyPr>
            <a:noAutofit/>
          </a:bodyPr>
          <a:lstStyle/>
          <a:p>
            <a:r>
              <a:rPr lang="en-US" sz="2400" b="1" dirty="0">
                <a:latin typeface="Arial" panose="020B0604020202020204" pitchFamily="34" charset="0"/>
                <a:cs typeface="Arial" panose="020B0604020202020204" pitchFamily="34" charset="0"/>
              </a:rPr>
              <a:t>Substance</a:t>
            </a:r>
            <a:r>
              <a:rPr lang="en-US" sz="2400" dirty="0">
                <a:latin typeface="Arial" panose="020B0604020202020204" pitchFamily="34" charset="0"/>
                <a:cs typeface="Arial" panose="020B0604020202020204" pitchFamily="34" charset="0"/>
              </a:rPr>
              <a:t> : </a:t>
            </a:r>
            <a:r>
              <a:rPr lang="en-US" sz="2400" cap="none" dirty="0" smtClean="0">
                <a:latin typeface="Arial" panose="020B0604020202020204" pitchFamily="34" charset="0"/>
                <a:cs typeface="Arial" panose="020B0604020202020204" pitchFamily="34" charset="0"/>
              </a:rPr>
              <a:t>Substance refers to the fundamental entities that exist independently, often considered the building blocks of reality.</a:t>
            </a:r>
          </a:p>
          <a:p>
            <a:r>
              <a:rPr lang="en-US" sz="2400" b="1" dirty="0" smtClean="0">
                <a:latin typeface="Arial" panose="020B0604020202020204" pitchFamily="34" charset="0"/>
                <a:cs typeface="Arial" panose="020B0604020202020204" pitchFamily="34" charset="0"/>
              </a:rPr>
              <a:t>Causation</a:t>
            </a:r>
            <a:r>
              <a:rPr lang="en-US" sz="2400" dirty="0" smtClean="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 </a:t>
            </a:r>
            <a:r>
              <a:rPr lang="en-US" sz="2400" cap="none" dirty="0">
                <a:latin typeface="Arial" panose="020B0604020202020204" pitchFamily="34" charset="0"/>
                <a:cs typeface="Arial" panose="020B0604020202020204" pitchFamily="34" charset="0"/>
              </a:rPr>
              <a:t>C</a:t>
            </a:r>
            <a:r>
              <a:rPr lang="en-US" sz="2400" cap="none" dirty="0" smtClean="0">
                <a:latin typeface="Arial" panose="020B0604020202020204" pitchFamily="34" charset="0"/>
                <a:cs typeface="Arial" panose="020B0604020202020204" pitchFamily="34" charset="0"/>
              </a:rPr>
              <a:t>ausation explores the relationship between cause and effect.</a:t>
            </a:r>
            <a:endParaRPr lang="en-US" sz="2400" dirty="0">
              <a:latin typeface="Arial" panose="020B0604020202020204" pitchFamily="34" charset="0"/>
              <a:cs typeface="Arial" panose="020B0604020202020204" pitchFamily="34" charset="0"/>
            </a:endParaRPr>
          </a:p>
          <a:p>
            <a:r>
              <a:rPr lang="en-US" sz="2400" b="1" dirty="0">
                <a:latin typeface="Arial" panose="020B0604020202020204" pitchFamily="34" charset="0"/>
                <a:cs typeface="Arial" panose="020B0604020202020204" pitchFamily="34" charset="0"/>
              </a:rPr>
              <a:t>Time and space </a:t>
            </a:r>
            <a:r>
              <a:rPr lang="en-US" sz="2400" dirty="0">
                <a:latin typeface="Arial" panose="020B0604020202020204" pitchFamily="34" charset="0"/>
                <a:cs typeface="Arial" panose="020B0604020202020204" pitchFamily="34" charset="0"/>
              </a:rPr>
              <a:t>: </a:t>
            </a:r>
            <a:r>
              <a:rPr lang="en-US" sz="2400" cap="none" dirty="0" smtClean="0">
                <a:latin typeface="Arial" panose="020B0604020202020204" pitchFamily="34" charset="0"/>
                <a:cs typeface="Arial" panose="020B0604020202020204" pitchFamily="34" charset="0"/>
              </a:rPr>
              <a:t>Metaphysics investigates the nature of time and space, which are essential components of our understanding of reality and our interactions with the world around us.</a:t>
            </a:r>
          </a:p>
          <a:p>
            <a:r>
              <a:rPr lang="en-US" sz="2400" b="1" dirty="0" smtClean="0">
                <a:latin typeface="Arial" panose="020B0604020202020204" pitchFamily="34" charset="0"/>
                <a:cs typeface="Arial" panose="020B0604020202020204" pitchFamily="34" charset="0"/>
              </a:rPr>
              <a:t>Identity </a:t>
            </a:r>
            <a:r>
              <a:rPr lang="en-US" sz="2400" b="1" dirty="0">
                <a:latin typeface="Arial" panose="020B0604020202020204" pitchFamily="34" charset="0"/>
                <a:cs typeface="Arial" panose="020B0604020202020204" pitchFamily="34" charset="0"/>
              </a:rPr>
              <a:t>and persistence </a:t>
            </a:r>
            <a:r>
              <a:rPr lang="en-US" sz="2400" dirty="0">
                <a:latin typeface="Arial" panose="020B0604020202020204" pitchFamily="34" charset="0"/>
                <a:cs typeface="Arial" panose="020B0604020202020204" pitchFamily="34" charset="0"/>
              </a:rPr>
              <a:t>: </a:t>
            </a:r>
            <a:r>
              <a:rPr lang="en-US" sz="2400" cap="none" dirty="0" smtClean="0">
                <a:latin typeface="Arial" panose="020B0604020202020204" pitchFamily="34" charset="0"/>
                <a:cs typeface="Arial" panose="020B0604020202020204" pitchFamily="34" charset="0"/>
              </a:rPr>
              <a:t>This concept deals with the persistence of objects over time and what makes an object the same entity despite changes.</a:t>
            </a:r>
            <a:endParaRPr lang="en-US"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460547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771DE06-E500-5130-4031-B1764A84DCA3}"/>
              </a:ext>
            </a:extLst>
          </p:cNvPr>
          <p:cNvSpPr>
            <a:spLocks noGrp="1"/>
          </p:cNvSpPr>
          <p:nvPr>
            <p:ph sz="quarter" idx="13"/>
          </p:nvPr>
        </p:nvSpPr>
        <p:spPr>
          <a:xfrm>
            <a:off x="825106" y="1616700"/>
            <a:ext cx="10363826" cy="3882764"/>
          </a:xfrm>
        </p:spPr>
        <p:txBody>
          <a:bodyPr>
            <a:noAutofit/>
          </a:bodyPr>
          <a:lstStyle/>
          <a:p>
            <a:r>
              <a:rPr lang="en-US" sz="2400" b="1" cap="none" dirty="0" smtClean="0">
                <a:latin typeface="Arial" panose="020B0604020202020204" pitchFamily="34" charset="0"/>
                <a:cs typeface="Arial" panose="020B0604020202020204" pitchFamily="34" charset="0"/>
              </a:rPr>
              <a:t>Essence and existence : </a:t>
            </a:r>
            <a:r>
              <a:rPr lang="en-US" sz="2400" cap="none" dirty="0" smtClean="0">
                <a:latin typeface="Arial" panose="020B0604020202020204" pitchFamily="34" charset="0"/>
                <a:cs typeface="Arial" panose="020B0604020202020204" pitchFamily="34" charset="0"/>
              </a:rPr>
              <a:t>essence refers to the fundamental nature or characteristics that define an entity, while existence refers to the fact of being</a:t>
            </a:r>
            <a:r>
              <a:rPr lang="en-US" sz="2400" b="1" cap="none" dirty="0" smtClean="0">
                <a:latin typeface="Arial" panose="020B0604020202020204" pitchFamily="34" charset="0"/>
                <a:cs typeface="Arial" panose="020B0604020202020204" pitchFamily="34" charset="0"/>
              </a:rPr>
              <a:t>.</a:t>
            </a:r>
          </a:p>
          <a:p>
            <a:r>
              <a:rPr lang="en-US" sz="2400" b="1" cap="none" dirty="0" smtClean="0">
                <a:latin typeface="Arial" panose="020B0604020202020204" pitchFamily="34" charset="0"/>
                <a:cs typeface="Arial" panose="020B0604020202020204" pitchFamily="34" charset="0"/>
              </a:rPr>
              <a:t>Free will and determinism : </a:t>
            </a:r>
            <a:r>
              <a:rPr lang="en-US" sz="2400" cap="none" dirty="0" smtClean="0">
                <a:latin typeface="Arial" panose="020B0604020202020204" pitchFamily="34" charset="0"/>
                <a:cs typeface="Arial" panose="020B0604020202020204" pitchFamily="34" charset="0"/>
              </a:rPr>
              <a:t>determinism proposes that every event or state of affairs, including human actions, is determined by preceding events in accordance with natural laws. Free will, on the other hand, suggests that individuals have the capacity to make choices that are not entirely determined by preceding causes</a:t>
            </a:r>
            <a:r>
              <a:rPr lang="en-US" sz="2400" cap="none" dirty="0" smtClean="0">
                <a:latin typeface="Arial" panose="020B0604020202020204" pitchFamily="34" charset="0"/>
                <a:cs typeface="Arial" panose="020B0604020202020204" pitchFamily="34" charset="0"/>
              </a:rPr>
              <a:t>.</a:t>
            </a:r>
            <a:endParaRPr lang="en-US" sz="2400" b="1" cap="none" dirty="0" smtClean="0">
              <a:latin typeface="Arial" panose="020B0604020202020204" pitchFamily="34" charset="0"/>
              <a:cs typeface="Arial" panose="020B0604020202020204" pitchFamily="34" charset="0"/>
            </a:endParaRPr>
          </a:p>
          <a:p>
            <a:endParaRPr lang="en-US" sz="2400" cap="none"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9516547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Metaphysics_ The Philosophy of Existence">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275061474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176844" y="662249"/>
            <a:ext cx="3889206" cy="707886"/>
          </a:xfrm>
          <a:prstGeom prst="rect">
            <a:avLst/>
          </a:prstGeom>
          <a:noFill/>
        </p:spPr>
        <p:txBody>
          <a:bodyPr wrap="none" rtlCol="0">
            <a:spAutoFit/>
          </a:bodyPr>
          <a:lstStyle/>
          <a:p>
            <a:r>
              <a:rPr lang="en-US" sz="4000" b="1" dirty="0">
                <a:latin typeface="Arial" panose="020B0604020202020204" pitchFamily="34" charset="0"/>
                <a:cs typeface="Arial" panose="020B0604020202020204" pitchFamily="34" charset="0"/>
              </a:rPr>
              <a:t>Epistemology:-</a:t>
            </a:r>
          </a:p>
        </p:txBody>
      </p:sp>
      <p:sp>
        <p:nvSpPr>
          <p:cNvPr id="2" name="TextBox 1"/>
          <p:cNvSpPr txBox="1"/>
          <p:nvPr/>
        </p:nvSpPr>
        <p:spPr>
          <a:xfrm>
            <a:off x="1176844" y="1370135"/>
            <a:ext cx="10917383" cy="707886"/>
          </a:xfrm>
          <a:prstGeom prst="rect">
            <a:avLst/>
          </a:prstGeom>
          <a:noFill/>
        </p:spPr>
        <p:txBody>
          <a:bodyPr wrap="square" rtlCol="0">
            <a:spAutoFit/>
          </a:bodyPr>
          <a:lstStyle/>
          <a:p>
            <a:r>
              <a:rPr lang="en-US" sz="2000" dirty="0">
                <a:latin typeface="Arial" panose="020B0604020202020204" pitchFamily="34" charset="0"/>
                <a:cs typeface="Arial" panose="020B0604020202020204" pitchFamily="34" charset="0"/>
              </a:rPr>
              <a:t>Epistemology is the branch of philosophy including its nature, scope, and justification. It explores questions about what knowledge is, how it is acquired, and how beliefs are </a:t>
            </a:r>
            <a:r>
              <a:rPr lang="en-US" sz="2000" dirty="0" smtClean="0">
                <a:latin typeface="Arial" panose="020B0604020202020204" pitchFamily="34" charset="0"/>
                <a:cs typeface="Arial" panose="020B0604020202020204" pitchFamily="34" charset="0"/>
              </a:rPr>
              <a:t>justified.</a:t>
            </a:r>
            <a:endParaRPr lang="en-US" sz="2000" dirty="0">
              <a:latin typeface="Arial" panose="020B0604020202020204" pitchFamily="34" charset="0"/>
              <a:cs typeface="Arial" panose="020B0604020202020204" pitchFamily="34" charset="0"/>
            </a:endParaRPr>
          </a:p>
        </p:txBody>
      </p:sp>
      <p:sp>
        <p:nvSpPr>
          <p:cNvPr id="3" name="TextBox 2"/>
          <p:cNvSpPr txBox="1"/>
          <p:nvPr/>
        </p:nvSpPr>
        <p:spPr>
          <a:xfrm>
            <a:off x="1176844" y="2123498"/>
            <a:ext cx="8210517" cy="461665"/>
          </a:xfrm>
          <a:prstGeom prst="rect">
            <a:avLst/>
          </a:prstGeom>
          <a:noFill/>
        </p:spPr>
        <p:txBody>
          <a:bodyPr wrap="none" rtlCol="0">
            <a:spAutoFit/>
          </a:bodyPr>
          <a:lstStyle/>
          <a:p>
            <a:r>
              <a:rPr lang="en-US" sz="2400" b="1" dirty="0">
                <a:latin typeface="Arial" panose="020B0604020202020204" pitchFamily="34" charset="0"/>
                <a:cs typeface="Arial" panose="020B0604020202020204" pitchFamily="34" charset="0"/>
              </a:rPr>
              <a:t>S</a:t>
            </a:r>
            <a:r>
              <a:rPr lang="en-US" sz="2400" b="1" dirty="0" smtClean="0">
                <a:latin typeface="Arial" panose="020B0604020202020204" pitchFamily="34" charset="0"/>
                <a:cs typeface="Arial" panose="020B0604020202020204" pitchFamily="34" charset="0"/>
              </a:rPr>
              <a:t>ome </a:t>
            </a:r>
            <a:r>
              <a:rPr lang="en-US" sz="2400" b="1" dirty="0">
                <a:latin typeface="Arial" panose="020B0604020202020204" pitchFamily="34" charset="0"/>
                <a:cs typeface="Arial" panose="020B0604020202020204" pitchFamily="34" charset="0"/>
              </a:rPr>
              <a:t>key point to better understand the </a:t>
            </a:r>
            <a:r>
              <a:rPr lang="en-US" sz="2400" b="1" dirty="0" smtClean="0">
                <a:latin typeface="Arial" panose="020B0604020202020204" pitchFamily="34" charset="0"/>
                <a:cs typeface="Arial" panose="020B0604020202020204" pitchFamily="34" charset="0"/>
              </a:rPr>
              <a:t>epistemology.</a:t>
            </a:r>
            <a:endParaRPr lang="en-US" sz="2400" b="1" dirty="0">
              <a:latin typeface="Arial" panose="020B0604020202020204" pitchFamily="34" charset="0"/>
              <a:cs typeface="Arial" panose="020B0604020202020204" pitchFamily="34" charset="0"/>
            </a:endParaRPr>
          </a:p>
        </p:txBody>
      </p:sp>
      <p:sp>
        <p:nvSpPr>
          <p:cNvPr id="5" name="TextBox 4"/>
          <p:cNvSpPr txBox="1"/>
          <p:nvPr/>
        </p:nvSpPr>
        <p:spPr>
          <a:xfrm>
            <a:off x="1176844" y="2585163"/>
            <a:ext cx="3750001" cy="1015663"/>
          </a:xfrm>
          <a:prstGeom prst="rect">
            <a:avLst/>
          </a:prstGeom>
          <a:noFill/>
        </p:spPr>
        <p:txBody>
          <a:bodyPr wrap="none" rtlCol="0">
            <a:spAutoFit/>
          </a:bodyPr>
          <a:lstStyle/>
          <a:p>
            <a:r>
              <a:rPr lang="en-US" sz="2000" dirty="0" smtClean="0">
                <a:latin typeface="Arial" panose="020B0604020202020204" pitchFamily="34" charset="0"/>
                <a:cs typeface="Arial" panose="020B0604020202020204" pitchFamily="34" charset="0"/>
              </a:rPr>
              <a:t>How to Acquired a Knowledge?</a:t>
            </a:r>
          </a:p>
          <a:p>
            <a:r>
              <a:rPr lang="en-US" sz="2000" dirty="0">
                <a:latin typeface="Arial" panose="020B0604020202020204" pitchFamily="34" charset="0"/>
                <a:cs typeface="Arial" panose="020B0604020202020204" pitchFamily="34" charset="0"/>
              </a:rPr>
              <a:t>What is beliefs?</a:t>
            </a:r>
          </a:p>
          <a:p>
            <a:r>
              <a:rPr lang="en-US" sz="2000" dirty="0">
                <a:latin typeface="Arial" panose="020B0604020202020204" pitchFamily="34" charset="0"/>
                <a:cs typeface="Arial" panose="020B0604020202020204" pitchFamily="34" charset="0"/>
              </a:rPr>
              <a:t>What is justifications</a:t>
            </a:r>
            <a:r>
              <a:rPr lang="en-US" sz="2000" dirty="0" smtClean="0">
                <a:latin typeface="Arial" panose="020B0604020202020204" pitchFamily="34" charset="0"/>
                <a:cs typeface="Arial" panose="020B0604020202020204" pitchFamily="34" charset="0"/>
              </a:rPr>
              <a:t>?</a:t>
            </a:r>
            <a:endParaRPr lang="en-US" sz="2000" dirty="0">
              <a:latin typeface="Arial" panose="020B0604020202020204" pitchFamily="34" charset="0"/>
              <a:cs typeface="Arial" panose="020B0604020202020204" pitchFamily="34" charset="0"/>
            </a:endParaRPr>
          </a:p>
        </p:txBody>
      </p:sp>
      <p:sp>
        <p:nvSpPr>
          <p:cNvPr id="9" name="Rectangle 8"/>
          <p:cNvSpPr/>
          <p:nvPr/>
        </p:nvSpPr>
        <p:spPr>
          <a:xfrm>
            <a:off x="1176844" y="3966586"/>
            <a:ext cx="3865289" cy="400110"/>
          </a:xfrm>
          <a:prstGeom prst="rect">
            <a:avLst/>
          </a:prstGeom>
        </p:spPr>
        <p:txBody>
          <a:bodyPr wrap="none">
            <a:spAutoFit/>
          </a:bodyPr>
          <a:lstStyle/>
          <a:p>
            <a:r>
              <a:rPr lang="en-US" sz="2000" b="1" dirty="0">
                <a:latin typeface="Arial" panose="020B0604020202020204" pitchFamily="34" charset="0"/>
                <a:cs typeface="Arial" panose="020B0604020202020204" pitchFamily="34" charset="0"/>
              </a:rPr>
              <a:t>How to Acquire a Knowledge?</a:t>
            </a:r>
          </a:p>
        </p:txBody>
      </p:sp>
      <p:sp>
        <p:nvSpPr>
          <p:cNvPr id="10" name="TextBox 9"/>
          <p:cNvSpPr txBox="1"/>
          <p:nvPr/>
        </p:nvSpPr>
        <p:spPr>
          <a:xfrm>
            <a:off x="1176844" y="4366696"/>
            <a:ext cx="9379491"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Sources of knowledge refer to the means through which a person is acquiring knowledge. </a:t>
            </a:r>
          </a:p>
        </p:txBody>
      </p:sp>
      <p:sp>
        <p:nvSpPr>
          <p:cNvPr id="11" name="TextBox 10"/>
          <p:cNvSpPr txBox="1"/>
          <p:nvPr/>
        </p:nvSpPr>
        <p:spPr>
          <a:xfrm>
            <a:off x="1176844" y="4735055"/>
            <a:ext cx="1691489" cy="1477328"/>
          </a:xfrm>
          <a:prstGeom prst="rect">
            <a:avLst/>
          </a:prstGeom>
          <a:noFill/>
        </p:spPr>
        <p:txBody>
          <a:bodyPr wrap="none" rtlCol="0">
            <a:spAutoFit/>
          </a:bodyPr>
          <a:lstStyle/>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Perception </a:t>
            </a:r>
            <a:endParaRPr lang="en-US" dirty="0" smtClean="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Reasoning </a:t>
            </a:r>
            <a:endParaRPr lang="en-US" dirty="0" smtClean="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Experience </a:t>
            </a:r>
            <a:endParaRPr lang="en-US" dirty="0" smtClean="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Memory </a:t>
            </a:r>
            <a:endParaRPr lang="en-US" dirty="0" smtClean="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Education </a:t>
            </a:r>
          </a:p>
        </p:txBody>
      </p:sp>
    </p:spTree>
    <p:extLst>
      <p:ext uri="{BB962C8B-B14F-4D97-AF65-F5344CB8AC3E}">
        <p14:creationId xmlns:p14="http://schemas.microsoft.com/office/powerpoint/2010/main" val="37357941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1047388" y="772289"/>
            <a:ext cx="2133918" cy="400110"/>
          </a:xfrm>
          <a:prstGeom prst="rect">
            <a:avLst/>
          </a:prstGeom>
        </p:spPr>
        <p:txBody>
          <a:bodyPr wrap="none">
            <a:spAutoFit/>
          </a:bodyPr>
          <a:lstStyle/>
          <a:p>
            <a:r>
              <a:rPr lang="en-US" sz="2000" b="1" dirty="0">
                <a:latin typeface="Arial" panose="020B0604020202020204" pitchFamily="34" charset="0"/>
                <a:cs typeface="Arial" panose="020B0604020202020204" pitchFamily="34" charset="0"/>
              </a:rPr>
              <a:t>What is beliefs?</a:t>
            </a:r>
          </a:p>
        </p:txBody>
      </p:sp>
      <p:sp>
        <p:nvSpPr>
          <p:cNvPr id="11" name="TextBox 10"/>
          <p:cNvSpPr txBox="1"/>
          <p:nvPr/>
        </p:nvSpPr>
        <p:spPr>
          <a:xfrm>
            <a:off x="1047387" y="1140648"/>
            <a:ext cx="10930587" cy="646331"/>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Beliefs are mental states where individuals accept certain propositions or statements as true or likely true, influencing thoughts, actions, and decisions</a:t>
            </a:r>
            <a:r>
              <a:rPr lang="en-US" dirty="0" smtClean="0">
                <a:latin typeface="Arial" panose="020B0604020202020204" pitchFamily="34" charset="0"/>
                <a:cs typeface="Arial" panose="020B0604020202020204" pitchFamily="34" charset="0"/>
              </a:rPr>
              <a:t>.</a:t>
            </a:r>
            <a:endParaRPr lang="en-US" dirty="0">
              <a:latin typeface="Arial" panose="020B0604020202020204" pitchFamily="34" charset="0"/>
              <a:cs typeface="Arial" panose="020B0604020202020204" pitchFamily="34" charset="0"/>
            </a:endParaRPr>
          </a:p>
        </p:txBody>
      </p:sp>
      <p:sp>
        <p:nvSpPr>
          <p:cNvPr id="12" name="TextBox 11"/>
          <p:cNvSpPr txBox="1"/>
          <p:nvPr/>
        </p:nvSpPr>
        <p:spPr>
          <a:xfrm>
            <a:off x="1078579" y="1782957"/>
            <a:ext cx="3177473" cy="923330"/>
          </a:xfrm>
          <a:prstGeom prst="rect">
            <a:avLst/>
          </a:prstGeom>
          <a:noFill/>
        </p:spPr>
        <p:txBody>
          <a:bodyPr wrap="none" rtlCol="0">
            <a:spAutoFit/>
          </a:bodyPr>
          <a:lstStyle/>
          <a:p>
            <a:pPr marL="285750" indent="-285750">
              <a:buFont typeface="Arial" panose="020B0604020202020204" pitchFamily="34" charset="0"/>
              <a:buChar char="•"/>
            </a:pPr>
            <a:r>
              <a:rPr lang="en-US" dirty="0" smtClean="0">
                <a:latin typeface="Arial" panose="020B0604020202020204" pitchFamily="34" charset="0"/>
                <a:cs typeface="Arial" panose="020B0604020202020204" pitchFamily="34" charset="0"/>
              </a:rPr>
              <a:t>Component of Knowledge </a:t>
            </a:r>
          </a:p>
          <a:p>
            <a:pPr marL="285750" indent="-285750">
              <a:buFont typeface="Arial" panose="020B0604020202020204" pitchFamily="34" charset="0"/>
              <a:buChar char="•"/>
            </a:pPr>
            <a:r>
              <a:rPr lang="en-US" dirty="0" smtClean="0">
                <a:latin typeface="Arial" panose="020B0604020202020204" pitchFamily="34" charset="0"/>
                <a:cs typeface="Arial" panose="020B0604020202020204" pitchFamily="34" charset="0"/>
              </a:rPr>
              <a:t>Justification of Beliefs </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Degrees of Certainty</a:t>
            </a:r>
            <a:endParaRPr lang="en-US" dirty="0" smtClean="0">
              <a:latin typeface="Arial" panose="020B0604020202020204" pitchFamily="34" charset="0"/>
              <a:cs typeface="Arial" panose="020B0604020202020204" pitchFamily="34" charset="0"/>
            </a:endParaRPr>
          </a:p>
        </p:txBody>
      </p:sp>
      <p:sp>
        <p:nvSpPr>
          <p:cNvPr id="13" name="Rectangle 12"/>
          <p:cNvSpPr/>
          <p:nvPr/>
        </p:nvSpPr>
        <p:spPr>
          <a:xfrm>
            <a:off x="1078579" y="2916735"/>
            <a:ext cx="2901756" cy="400110"/>
          </a:xfrm>
          <a:prstGeom prst="rect">
            <a:avLst/>
          </a:prstGeom>
        </p:spPr>
        <p:txBody>
          <a:bodyPr wrap="none">
            <a:spAutoFit/>
          </a:bodyPr>
          <a:lstStyle/>
          <a:p>
            <a:r>
              <a:rPr lang="en-US" sz="2000" b="1" dirty="0">
                <a:latin typeface="Arial" panose="020B0604020202020204" pitchFamily="34" charset="0"/>
                <a:cs typeface="Arial" panose="020B0604020202020204" pitchFamily="34" charset="0"/>
              </a:rPr>
              <a:t>What is justifications?</a:t>
            </a:r>
          </a:p>
        </p:txBody>
      </p:sp>
      <p:sp>
        <p:nvSpPr>
          <p:cNvPr id="14" name="TextBox 13"/>
          <p:cNvSpPr txBox="1"/>
          <p:nvPr/>
        </p:nvSpPr>
        <p:spPr>
          <a:xfrm>
            <a:off x="1078579" y="3316845"/>
            <a:ext cx="2230098" cy="1200329"/>
          </a:xfrm>
          <a:prstGeom prst="rect">
            <a:avLst/>
          </a:prstGeom>
          <a:noFill/>
        </p:spPr>
        <p:txBody>
          <a:bodyPr wrap="none" rtlCol="0">
            <a:spAutoFit/>
          </a:bodyPr>
          <a:lstStyle/>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Foundationalism </a:t>
            </a:r>
            <a:endParaRPr lang="en-US" dirty="0" smtClean="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Coherentism </a:t>
            </a:r>
            <a:endParaRPr lang="en-US" dirty="0" smtClean="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smtClean="0">
                <a:latin typeface="Arial" panose="020B0604020202020204" pitchFamily="34" charset="0"/>
                <a:cs typeface="Arial" panose="020B0604020202020204" pitchFamily="34" charset="0"/>
              </a:rPr>
              <a:t>Reliabilism</a:t>
            </a:r>
          </a:p>
          <a:p>
            <a:pPr marL="285750" indent="-285750">
              <a:buFont typeface="Arial" panose="020B0604020202020204" pitchFamily="34" charset="0"/>
              <a:buChar char="•"/>
            </a:pPr>
            <a:r>
              <a:rPr lang="en-US" dirty="0" smtClean="0">
                <a:latin typeface="Arial" panose="020B0604020202020204" pitchFamily="34" charset="0"/>
                <a:cs typeface="Arial" panose="020B0604020202020204" pitchFamily="34" charset="0"/>
              </a:rPr>
              <a:t>Evidentialism </a:t>
            </a:r>
          </a:p>
        </p:txBody>
      </p:sp>
      <p:pic>
        <p:nvPicPr>
          <p:cNvPr id="6" name="#philosophy What is Epistemology_ _ Limits of human knowledge">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344911" y="2277019"/>
            <a:ext cx="7633063" cy="4293598"/>
          </a:xfrm>
          <a:prstGeom prst="rect">
            <a:avLst/>
          </a:prstGeom>
        </p:spPr>
      </p:pic>
    </p:spTree>
    <p:extLst>
      <p:ext uri="{BB962C8B-B14F-4D97-AF65-F5344CB8AC3E}">
        <p14:creationId xmlns:p14="http://schemas.microsoft.com/office/powerpoint/2010/main" val="2442315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510146" y="498764"/>
            <a:ext cx="10681854" cy="3508653"/>
          </a:xfrm>
          <a:prstGeom prst="rect">
            <a:avLst/>
          </a:prstGeom>
          <a:noFill/>
        </p:spPr>
        <p:txBody>
          <a:bodyPr wrap="square" rtlCol="0">
            <a:spAutoFit/>
          </a:bodyPr>
          <a:lstStyle/>
          <a:p>
            <a:pPr>
              <a:lnSpc>
                <a:spcPct val="150000"/>
              </a:lnSpc>
            </a:pPr>
            <a:r>
              <a:rPr lang="en-US" sz="2800" b="1" dirty="0">
                <a:latin typeface="Arial" panose="020B0604020202020204" pitchFamily="34" charset="0"/>
                <a:cs typeface="Arial" panose="020B0604020202020204" pitchFamily="34" charset="0"/>
              </a:rPr>
              <a:t>Connecting Philosophy to Contemporary Issues</a:t>
            </a:r>
            <a:endParaRPr lang="en-US" sz="2800" dirty="0">
              <a:latin typeface="Arial" panose="020B0604020202020204" pitchFamily="34" charset="0"/>
              <a:cs typeface="Arial" panose="020B0604020202020204" pitchFamily="34" charset="0"/>
            </a:endParaRPr>
          </a:p>
          <a:p>
            <a:pPr>
              <a:lnSpc>
                <a:spcPct val="150000"/>
              </a:lnSpc>
            </a:pPr>
            <a:r>
              <a:rPr lang="en-US" sz="2000" dirty="0">
                <a:latin typeface="Arial" panose="020B0604020202020204" pitchFamily="34" charset="0"/>
                <a:cs typeface="Arial" panose="020B0604020202020204" pitchFamily="34" charset="0"/>
              </a:rPr>
              <a:t>Subtitle: "Metaphysics and Epistemology in Today's Society"</a:t>
            </a:r>
          </a:p>
          <a:p>
            <a:pPr>
              <a:lnSpc>
                <a:spcPct val="150000"/>
              </a:lnSpc>
            </a:pPr>
            <a:r>
              <a:rPr lang="en-US" sz="2000" dirty="0">
                <a:latin typeface="Arial" panose="020B0604020202020204" pitchFamily="34" charset="0"/>
                <a:cs typeface="Arial" panose="020B0604020202020204" pitchFamily="34" charset="0"/>
              </a:rPr>
              <a:t>Discuss how these philosophical concepts intersect with contemporary issues:</a:t>
            </a:r>
          </a:p>
          <a:p>
            <a:pPr lvl="1">
              <a:lnSpc>
                <a:spcPct val="150000"/>
              </a:lnSpc>
            </a:pPr>
            <a:r>
              <a:rPr lang="en-US" sz="2000" dirty="0">
                <a:latin typeface="Arial" panose="020B0604020202020204" pitchFamily="34" charset="0"/>
                <a:cs typeface="Arial" panose="020B0604020202020204" pitchFamily="34" charset="0"/>
              </a:rPr>
              <a:t>Example 1: Artificial Intelligence and the nature of consciousness (Metaphysics).</a:t>
            </a:r>
          </a:p>
          <a:p>
            <a:pPr lvl="1">
              <a:lnSpc>
                <a:spcPct val="150000"/>
              </a:lnSpc>
            </a:pPr>
            <a:r>
              <a:rPr lang="en-US" sz="2000" dirty="0">
                <a:latin typeface="Arial" panose="020B0604020202020204" pitchFamily="34" charset="0"/>
                <a:cs typeface="Arial" panose="020B0604020202020204" pitchFamily="34" charset="0"/>
              </a:rPr>
              <a:t>Example 2: Information age and the reliability of online information (Epistemology).</a:t>
            </a:r>
          </a:p>
          <a:p>
            <a:pPr>
              <a:lnSpc>
                <a:spcPct val="150000"/>
              </a:lnSpc>
            </a:pPr>
            <a:r>
              <a:rPr lang="en-US" sz="2000" dirty="0">
                <a:latin typeface="Arial" panose="020B0604020202020204" pitchFamily="34" charset="0"/>
                <a:cs typeface="Arial" panose="020B0604020202020204" pitchFamily="34" charset="0"/>
              </a:rPr>
              <a:t>Explain how understanding these philosophical ideas can contribute to a deeper understanding of these issues in today's society.</a:t>
            </a:r>
          </a:p>
        </p:txBody>
      </p:sp>
    </p:spTree>
    <p:extLst>
      <p:ext uri="{BB962C8B-B14F-4D97-AF65-F5344CB8AC3E}">
        <p14:creationId xmlns:p14="http://schemas.microsoft.com/office/powerpoint/2010/main" val="34091063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120711264"/>
              </p:ext>
            </p:extLst>
          </p:nvPr>
        </p:nvGraphicFramePr>
        <p:xfrm>
          <a:off x="332508" y="13854"/>
          <a:ext cx="8423565" cy="6910567"/>
        </p:xfrm>
        <a:graphic>
          <a:graphicData uri="http://schemas.openxmlformats.org/drawingml/2006/table">
            <a:tbl>
              <a:tblPr firstRow="1" firstCol="1" bandRow="1" bandCol="1">
                <a:tableStyleId>{5C22544A-7EE6-4342-B048-85BDC9FD1C3A}</a:tableStyleId>
              </a:tblPr>
              <a:tblGrid>
                <a:gridCol w="1689430">
                  <a:extLst>
                    <a:ext uri="{9D8B030D-6E8A-4147-A177-3AD203B41FA5}">
                      <a16:colId xmlns:a16="http://schemas.microsoft.com/office/drawing/2014/main" val="2325160046"/>
                    </a:ext>
                  </a:extLst>
                </a:gridCol>
                <a:gridCol w="1689430">
                  <a:extLst>
                    <a:ext uri="{9D8B030D-6E8A-4147-A177-3AD203B41FA5}">
                      <a16:colId xmlns:a16="http://schemas.microsoft.com/office/drawing/2014/main" val="422472187"/>
                    </a:ext>
                  </a:extLst>
                </a:gridCol>
                <a:gridCol w="1053436">
                  <a:extLst>
                    <a:ext uri="{9D8B030D-6E8A-4147-A177-3AD203B41FA5}">
                      <a16:colId xmlns:a16="http://schemas.microsoft.com/office/drawing/2014/main" val="898863138"/>
                    </a:ext>
                  </a:extLst>
                </a:gridCol>
                <a:gridCol w="852182">
                  <a:extLst>
                    <a:ext uri="{9D8B030D-6E8A-4147-A177-3AD203B41FA5}">
                      <a16:colId xmlns:a16="http://schemas.microsoft.com/office/drawing/2014/main" val="3011291849"/>
                    </a:ext>
                  </a:extLst>
                </a:gridCol>
                <a:gridCol w="1141486">
                  <a:extLst>
                    <a:ext uri="{9D8B030D-6E8A-4147-A177-3AD203B41FA5}">
                      <a16:colId xmlns:a16="http://schemas.microsoft.com/office/drawing/2014/main" val="3688510426"/>
                    </a:ext>
                  </a:extLst>
                </a:gridCol>
                <a:gridCol w="1141486">
                  <a:extLst>
                    <a:ext uri="{9D8B030D-6E8A-4147-A177-3AD203B41FA5}">
                      <a16:colId xmlns:a16="http://schemas.microsoft.com/office/drawing/2014/main" val="291341689"/>
                    </a:ext>
                  </a:extLst>
                </a:gridCol>
                <a:gridCol w="856115">
                  <a:extLst>
                    <a:ext uri="{9D8B030D-6E8A-4147-A177-3AD203B41FA5}">
                      <a16:colId xmlns:a16="http://schemas.microsoft.com/office/drawing/2014/main" val="763347684"/>
                    </a:ext>
                  </a:extLst>
                </a:gridCol>
              </a:tblGrid>
              <a:tr h="604244">
                <a:tc gridSpan="2">
                  <a:txBody>
                    <a:bodyPr/>
                    <a:lstStyle/>
                    <a:p>
                      <a:pPr marL="0" marR="0" algn="ctr">
                        <a:lnSpc>
                          <a:spcPct val="107000"/>
                        </a:lnSpc>
                        <a:spcBef>
                          <a:spcPts val="0"/>
                        </a:spcBef>
                        <a:spcAft>
                          <a:spcPts val="800"/>
                        </a:spcAft>
                      </a:pPr>
                      <a:r>
                        <a:rPr lang="en-US" sz="1200" dirty="0">
                          <a:effectLst/>
                        </a:rPr>
                        <a:t>Judging Criteria</a:t>
                      </a:r>
                      <a:endParaRPr lang="en-US" sz="1200" dirty="0">
                        <a:effectLst/>
                        <a:latin typeface="Calibri" panose="020F0502020204030204" pitchFamily="34" charset="0"/>
                        <a:ea typeface="Calibri" panose="020F0502020204030204" pitchFamily="34" charset="0"/>
                        <a:cs typeface="Mangal"/>
                      </a:endParaRPr>
                    </a:p>
                  </a:txBody>
                  <a:tcPr marL="35499" marR="35499" marT="0" marB="0" anchor="ctr"/>
                </a:tc>
                <a:tc hMerge="1">
                  <a:txBody>
                    <a:bodyPr/>
                    <a:lstStyle/>
                    <a:p>
                      <a:endParaRPr lang="en-US"/>
                    </a:p>
                  </a:txBody>
                  <a:tcPr/>
                </a:tc>
                <a:tc>
                  <a:txBody>
                    <a:bodyPr/>
                    <a:lstStyle/>
                    <a:p>
                      <a:pPr marL="0" marR="0" algn="ctr">
                        <a:lnSpc>
                          <a:spcPct val="107000"/>
                        </a:lnSpc>
                        <a:spcBef>
                          <a:spcPts val="0"/>
                        </a:spcBef>
                        <a:spcAft>
                          <a:spcPts val="800"/>
                        </a:spcAft>
                      </a:pPr>
                      <a:r>
                        <a:rPr lang="en-US" sz="1200" dirty="0">
                          <a:effectLst/>
                        </a:rPr>
                        <a:t>Outstanding</a:t>
                      </a:r>
                    </a:p>
                    <a:p>
                      <a:pPr marL="0" marR="0" algn="l">
                        <a:lnSpc>
                          <a:spcPct val="107000"/>
                        </a:lnSpc>
                        <a:spcBef>
                          <a:spcPts val="0"/>
                        </a:spcBef>
                        <a:spcAft>
                          <a:spcPts val="800"/>
                        </a:spcAft>
                      </a:pPr>
                      <a:r>
                        <a:rPr lang="en-US" sz="1200" dirty="0">
                          <a:effectLst/>
                        </a:rPr>
                        <a:t> </a:t>
                      </a:r>
                      <a:endParaRPr lang="en-US" sz="1200" dirty="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l">
                        <a:lnSpc>
                          <a:spcPct val="107000"/>
                        </a:lnSpc>
                        <a:spcBef>
                          <a:spcPts val="0"/>
                        </a:spcBef>
                        <a:spcAft>
                          <a:spcPts val="800"/>
                        </a:spcAft>
                      </a:pPr>
                      <a:r>
                        <a:rPr lang="en-US" sz="1200">
                          <a:effectLst/>
                        </a:rPr>
                        <a:t>    Good</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Average</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dirty="0">
                          <a:effectLst/>
                        </a:rPr>
                        <a:t>Needs Improvement</a:t>
                      </a:r>
                    </a:p>
                  </a:txBody>
                  <a:tcPr marL="35499" marR="35499" marT="0" marB="0" anchor="ctr"/>
                </a:tc>
                <a:tc>
                  <a:txBody>
                    <a:bodyPr/>
                    <a:lstStyle/>
                    <a:p>
                      <a:pPr marL="0" marR="0" algn="ctr">
                        <a:lnSpc>
                          <a:spcPct val="107000"/>
                        </a:lnSpc>
                        <a:spcBef>
                          <a:spcPts val="0"/>
                        </a:spcBef>
                        <a:spcAft>
                          <a:spcPts val="800"/>
                        </a:spcAft>
                      </a:pPr>
                      <a:r>
                        <a:rPr lang="en-US" sz="1200">
                          <a:effectLst/>
                        </a:rPr>
                        <a:t>Weak/Fail</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extLst>
                  <a:ext uri="{0D108BD9-81ED-4DB2-BD59-A6C34878D82A}">
                    <a16:rowId xmlns:a16="http://schemas.microsoft.com/office/drawing/2014/main" val="1167268677"/>
                  </a:ext>
                </a:extLst>
              </a:tr>
              <a:tr h="193314">
                <a:tc gridSpan="7">
                  <a:txBody>
                    <a:bodyPr/>
                    <a:lstStyle/>
                    <a:p>
                      <a:pPr marL="0" marR="0" algn="l">
                        <a:lnSpc>
                          <a:spcPct val="107000"/>
                        </a:lnSpc>
                        <a:spcBef>
                          <a:spcPts val="0"/>
                        </a:spcBef>
                        <a:spcAft>
                          <a:spcPts val="800"/>
                        </a:spcAft>
                      </a:pPr>
                      <a:r>
                        <a:rPr lang="en-US" sz="1200">
                          <a:effectLst/>
                        </a:rPr>
                        <a:t>Structure </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130249614"/>
                  </a:ext>
                </a:extLst>
              </a:tr>
              <a:tr h="193314">
                <a:tc gridSpan="2">
                  <a:txBody>
                    <a:bodyPr/>
                    <a:lstStyle/>
                    <a:p>
                      <a:pPr marL="0" marR="0" algn="l">
                        <a:lnSpc>
                          <a:spcPct val="107000"/>
                        </a:lnSpc>
                        <a:spcBef>
                          <a:spcPts val="0"/>
                        </a:spcBef>
                        <a:spcAft>
                          <a:spcPts val="800"/>
                        </a:spcAft>
                      </a:pPr>
                      <a:r>
                        <a:rPr lang="en-US" sz="1200">
                          <a:effectLst/>
                        </a:rPr>
                        <a:t>Interesting opening</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hMerge="1">
                  <a:txBody>
                    <a:bodyPr/>
                    <a:lstStyle/>
                    <a:p>
                      <a:endParaRPr lang="en-US"/>
                    </a:p>
                  </a:txBody>
                  <a:tcPr/>
                </a:tc>
                <a:tc>
                  <a:txBody>
                    <a:bodyPr/>
                    <a:lstStyle/>
                    <a:p>
                      <a:pPr marL="0" marR="0" algn="ctr">
                        <a:lnSpc>
                          <a:spcPct val="107000"/>
                        </a:lnSpc>
                        <a:spcBef>
                          <a:spcPts val="0"/>
                        </a:spcBef>
                        <a:spcAft>
                          <a:spcPts val="800"/>
                        </a:spcAft>
                      </a:pPr>
                      <a:r>
                        <a:rPr lang="en-US" sz="1200">
                          <a:effectLst/>
                        </a:rPr>
                        <a:t>5</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4</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3</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2</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1</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extLst>
                  <a:ext uri="{0D108BD9-81ED-4DB2-BD59-A6C34878D82A}">
                    <a16:rowId xmlns:a16="http://schemas.microsoft.com/office/drawing/2014/main" val="762187696"/>
                  </a:ext>
                </a:extLst>
              </a:tr>
              <a:tr h="193314">
                <a:tc gridSpan="2">
                  <a:txBody>
                    <a:bodyPr/>
                    <a:lstStyle/>
                    <a:p>
                      <a:pPr marL="0" marR="0" algn="l">
                        <a:lnSpc>
                          <a:spcPct val="107000"/>
                        </a:lnSpc>
                        <a:spcBef>
                          <a:spcPts val="0"/>
                        </a:spcBef>
                        <a:spcAft>
                          <a:spcPts val="800"/>
                        </a:spcAft>
                      </a:pPr>
                      <a:r>
                        <a:rPr lang="en-US" sz="1200">
                          <a:effectLst/>
                        </a:rPr>
                        <a:t>Logical progression of ideas</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hMerge="1">
                  <a:txBody>
                    <a:bodyPr/>
                    <a:lstStyle/>
                    <a:p>
                      <a:endParaRPr lang="en-US"/>
                    </a:p>
                  </a:txBody>
                  <a:tcPr/>
                </a:tc>
                <a:tc>
                  <a:txBody>
                    <a:bodyPr/>
                    <a:lstStyle/>
                    <a:p>
                      <a:pPr marL="0" marR="0" algn="ctr">
                        <a:lnSpc>
                          <a:spcPct val="107000"/>
                        </a:lnSpc>
                        <a:spcBef>
                          <a:spcPts val="0"/>
                        </a:spcBef>
                        <a:spcAft>
                          <a:spcPts val="800"/>
                        </a:spcAft>
                      </a:pPr>
                      <a:r>
                        <a:rPr lang="en-US" sz="1200">
                          <a:effectLst/>
                        </a:rPr>
                        <a:t>5</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4</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3</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2</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1</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extLst>
                  <a:ext uri="{0D108BD9-81ED-4DB2-BD59-A6C34878D82A}">
                    <a16:rowId xmlns:a16="http://schemas.microsoft.com/office/drawing/2014/main" val="1667631904"/>
                  </a:ext>
                </a:extLst>
              </a:tr>
              <a:tr h="193314">
                <a:tc gridSpan="2">
                  <a:txBody>
                    <a:bodyPr/>
                    <a:lstStyle/>
                    <a:p>
                      <a:pPr marL="0" marR="0" algn="l">
                        <a:lnSpc>
                          <a:spcPct val="107000"/>
                        </a:lnSpc>
                        <a:spcBef>
                          <a:spcPts val="0"/>
                        </a:spcBef>
                        <a:spcAft>
                          <a:spcPts val="800"/>
                        </a:spcAft>
                      </a:pPr>
                      <a:r>
                        <a:rPr lang="en-US" sz="1200">
                          <a:effectLst/>
                        </a:rPr>
                        <a:t>Memorable closing</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hMerge="1">
                  <a:txBody>
                    <a:bodyPr/>
                    <a:lstStyle/>
                    <a:p>
                      <a:endParaRPr lang="en-US"/>
                    </a:p>
                  </a:txBody>
                  <a:tcPr/>
                </a:tc>
                <a:tc>
                  <a:txBody>
                    <a:bodyPr/>
                    <a:lstStyle/>
                    <a:p>
                      <a:pPr marL="0" marR="0" algn="ctr">
                        <a:lnSpc>
                          <a:spcPct val="107000"/>
                        </a:lnSpc>
                        <a:spcBef>
                          <a:spcPts val="0"/>
                        </a:spcBef>
                        <a:spcAft>
                          <a:spcPts val="800"/>
                        </a:spcAft>
                      </a:pPr>
                      <a:r>
                        <a:rPr lang="en-US" sz="1200">
                          <a:effectLst/>
                        </a:rPr>
                        <a:t>5</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4</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3</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2</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1</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extLst>
                  <a:ext uri="{0D108BD9-81ED-4DB2-BD59-A6C34878D82A}">
                    <a16:rowId xmlns:a16="http://schemas.microsoft.com/office/drawing/2014/main" val="4237991870"/>
                  </a:ext>
                </a:extLst>
              </a:tr>
              <a:tr h="193314">
                <a:tc gridSpan="7">
                  <a:txBody>
                    <a:bodyPr/>
                    <a:lstStyle/>
                    <a:p>
                      <a:pPr marL="0" marR="0" algn="l">
                        <a:lnSpc>
                          <a:spcPct val="107000"/>
                        </a:lnSpc>
                        <a:spcBef>
                          <a:spcPts val="0"/>
                        </a:spcBef>
                        <a:spcAft>
                          <a:spcPts val="800"/>
                        </a:spcAft>
                      </a:pPr>
                      <a:r>
                        <a:rPr lang="en-US" sz="1200">
                          <a:effectLst/>
                        </a:rPr>
                        <a:t>Content  &amp; Visual Aids</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174646188"/>
                  </a:ext>
                </a:extLst>
              </a:tr>
              <a:tr h="193314">
                <a:tc gridSpan="2">
                  <a:txBody>
                    <a:bodyPr/>
                    <a:lstStyle/>
                    <a:p>
                      <a:pPr marL="0" marR="0" algn="l">
                        <a:lnSpc>
                          <a:spcPct val="107000"/>
                        </a:lnSpc>
                        <a:spcBef>
                          <a:spcPts val="0"/>
                        </a:spcBef>
                        <a:spcAft>
                          <a:spcPts val="800"/>
                        </a:spcAft>
                      </a:pPr>
                      <a:r>
                        <a:rPr lang="en-US" sz="1200">
                          <a:effectLst/>
                        </a:rPr>
                        <a:t>Factual / Depth of information</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hMerge="1">
                  <a:txBody>
                    <a:bodyPr/>
                    <a:lstStyle/>
                    <a:p>
                      <a:endParaRPr lang="en-US"/>
                    </a:p>
                  </a:txBody>
                  <a:tcPr/>
                </a:tc>
                <a:tc>
                  <a:txBody>
                    <a:bodyPr/>
                    <a:lstStyle/>
                    <a:p>
                      <a:pPr marL="0" marR="0" algn="ctr">
                        <a:lnSpc>
                          <a:spcPct val="107000"/>
                        </a:lnSpc>
                        <a:spcBef>
                          <a:spcPts val="0"/>
                        </a:spcBef>
                        <a:spcAft>
                          <a:spcPts val="800"/>
                        </a:spcAft>
                      </a:pPr>
                      <a:r>
                        <a:rPr lang="en-US" sz="1200">
                          <a:effectLst/>
                        </a:rPr>
                        <a:t>5</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4</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3</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2</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1</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extLst>
                  <a:ext uri="{0D108BD9-81ED-4DB2-BD59-A6C34878D82A}">
                    <a16:rowId xmlns:a16="http://schemas.microsoft.com/office/drawing/2014/main" val="1066264490"/>
                  </a:ext>
                </a:extLst>
              </a:tr>
              <a:tr h="396577">
                <a:tc gridSpan="2">
                  <a:txBody>
                    <a:bodyPr/>
                    <a:lstStyle/>
                    <a:p>
                      <a:pPr marL="0" marR="0" algn="l">
                        <a:lnSpc>
                          <a:spcPct val="107000"/>
                        </a:lnSpc>
                        <a:spcBef>
                          <a:spcPts val="0"/>
                        </a:spcBef>
                        <a:spcAft>
                          <a:spcPts val="800"/>
                        </a:spcAft>
                      </a:pPr>
                      <a:r>
                        <a:rPr lang="en-US" sz="1200">
                          <a:effectLst/>
                        </a:rPr>
                        <a:t>Evidence (examples, statistics, research/survey, citations etc.)</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hMerge="1">
                  <a:txBody>
                    <a:bodyPr/>
                    <a:lstStyle/>
                    <a:p>
                      <a:endParaRPr lang="en-US"/>
                    </a:p>
                  </a:txBody>
                  <a:tcPr/>
                </a:tc>
                <a:tc>
                  <a:txBody>
                    <a:bodyPr/>
                    <a:lstStyle/>
                    <a:p>
                      <a:pPr marL="0" marR="0" algn="ctr">
                        <a:lnSpc>
                          <a:spcPct val="107000"/>
                        </a:lnSpc>
                        <a:spcBef>
                          <a:spcPts val="0"/>
                        </a:spcBef>
                        <a:spcAft>
                          <a:spcPts val="800"/>
                        </a:spcAft>
                      </a:pPr>
                      <a:r>
                        <a:rPr lang="en-US" sz="1200">
                          <a:effectLst/>
                        </a:rPr>
                        <a:t>5</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4</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3</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2</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1</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extLst>
                  <a:ext uri="{0D108BD9-81ED-4DB2-BD59-A6C34878D82A}">
                    <a16:rowId xmlns:a16="http://schemas.microsoft.com/office/drawing/2014/main" val="2008028862"/>
                  </a:ext>
                </a:extLst>
              </a:tr>
              <a:tr h="193314">
                <a:tc gridSpan="2">
                  <a:txBody>
                    <a:bodyPr/>
                    <a:lstStyle/>
                    <a:p>
                      <a:pPr marL="0" marR="0" algn="l">
                        <a:lnSpc>
                          <a:spcPct val="107000"/>
                        </a:lnSpc>
                        <a:spcBef>
                          <a:spcPts val="0"/>
                        </a:spcBef>
                        <a:spcAft>
                          <a:spcPts val="800"/>
                        </a:spcAft>
                      </a:pPr>
                      <a:r>
                        <a:rPr lang="en-US" sz="1200">
                          <a:effectLst/>
                        </a:rPr>
                        <a:t>Degree of critical thinking</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hMerge="1">
                  <a:txBody>
                    <a:bodyPr/>
                    <a:lstStyle/>
                    <a:p>
                      <a:endParaRPr lang="en-US"/>
                    </a:p>
                  </a:txBody>
                  <a:tcPr/>
                </a:tc>
                <a:tc>
                  <a:txBody>
                    <a:bodyPr/>
                    <a:lstStyle/>
                    <a:p>
                      <a:pPr marL="0" marR="0" algn="ctr">
                        <a:lnSpc>
                          <a:spcPct val="107000"/>
                        </a:lnSpc>
                        <a:spcBef>
                          <a:spcPts val="0"/>
                        </a:spcBef>
                        <a:spcAft>
                          <a:spcPts val="800"/>
                        </a:spcAft>
                      </a:pPr>
                      <a:r>
                        <a:rPr lang="en-US" sz="1200">
                          <a:effectLst/>
                        </a:rPr>
                        <a:t>5</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4</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3</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2</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1</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extLst>
                  <a:ext uri="{0D108BD9-81ED-4DB2-BD59-A6C34878D82A}">
                    <a16:rowId xmlns:a16="http://schemas.microsoft.com/office/drawing/2014/main" val="1168096788"/>
                  </a:ext>
                </a:extLst>
              </a:tr>
              <a:tr h="193314">
                <a:tc gridSpan="2">
                  <a:txBody>
                    <a:bodyPr/>
                    <a:lstStyle/>
                    <a:p>
                      <a:pPr marL="0" marR="0" algn="l">
                        <a:lnSpc>
                          <a:spcPct val="107000"/>
                        </a:lnSpc>
                        <a:spcBef>
                          <a:spcPts val="0"/>
                        </a:spcBef>
                        <a:spcAft>
                          <a:spcPts val="800"/>
                        </a:spcAft>
                      </a:pPr>
                      <a:r>
                        <a:rPr lang="en-US" sz="1200">
                          <a:effectLst/>
                        </a:rPr>
                        <a:t>Creativity</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hMerge="1">
                  <a:txBody>
                    <a:bodyPr/>
                    <a:lstStyle/>
                    <a:p>
                      <a:endParaRPr lang="en-US"/>
                    </a:p>
                  </a:txBody>
                  <a:tcPr/>
                </a:tc>
                <a:tc>
                  <a:txBody>
                    <a:bodyPr/>
                    <a:lstStyle/>
                    <a:p>
                      <a:pPr marL="0" marR="0" algn="ctr">
                        <a:lnSpc>
                          <a:spcPct val="107000"/>
                        </a:lnSpc>
                        <a:spcBef>
                          <a:spcPts val="0"/>
                        </a:spcBef>
                        <a:spcAft>
                          <a:spcPts val="800"/>
                        </a:spcAft>
                      </a:pPr>
                      <a:r>
                        <a:rPr lang="en-US" sz="1200">
                          <a:effectLst/>
                        </a:rPr>
                        <a:t>5</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4</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3</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2</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1</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extLst>
                  <a:ext uri="{0D108BD9-81ED-4DB2-BD59-A6C34878D82A}">
                    <a16:rowId xmlns:a16="http://schemas.microsoft.com/office/drawing/2014/main" val="2130162584"/>
                  </a:ext>
                </a:extLst>
              </a:tr>
              <a:tr h="180445">
                <a:tc gridSpan="7">
                  <a:txBody>
                    <a:bodyPr/>
                    <a:lstStyle/>
                    <a:p>
                      <a:pPr marL="0" marR="0" algn="l">
                        <a:lnSpc>
                          <a:spcPct val="107000"/>
                        </a:lnSpc>
                        <a:spcBef>
                          <a:spcPts val="0"/>
                        </a:spcBef>
                        <a:spcAft>
                          <a:spcPts val="800"/>
                        </a:spcAft>
                      </a:pPr>
                      <a:r>
                        <a:rPr lang="en-US" sz="1200" dirty="0">
                          <a:effectLst/>
                        </a:rPr>
                        <a:t>Delivery </a:t>
                      </a:r>
                      <a:endParaRPr lang="en-US" sz="1200" dirty="0">
                        <a:effectLst/>
                        <a:latin typeface="Calibri" panose="020F0502020204030204" pitchFamily="34" charset="0"/>
                        <a:ea typeface="Calibri" panose="020F0502020204030204" pitchFamily="34" charset="0"/>
                        <a:cs typeface="Mangal"/>
                      </a:endParaRPr>
                    </a:p>
                  </a:txBody>
                  <a:tcPr marL="35499" marR="35499" marT="0" marB="0" anchor="ct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590331958"/>
                  </a:ext>
                </a:extLst>
              </a:tr>
              <a:tr h="396577">
                <a:tc rowSpan="4">
                  <a:txBody>
                    <a:bodyPr/>
                    <a:lstStyle/>
                    <a:p>
                      <a:pPr marL="0" marR="0" algn="ctr">
                        <a:lnSpc>
                          <a:spcPct val="107000"/>
                        </a:lnSpc>
                        <a:spcBef>
                          <a:spcPts val="0"/>
                        </a:spcBef>
                        <a:spcAft>
                          <a:spcPts val="0"/>
                        </a:spcAft>
                      </a:pPr>
                      <a:r>
                        <a:rPr lang="en-US" sz="1200" dirty="0">
                          <a:effectLst/>
                        </a:rPr>
                        <a:t>Voice</a:t>
                      </a:r>
                      <a:endParaRPr lang="en-US" sz="1200" dirty="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l">
                        <a:lnSpc>
                          <a:spcPct val="107000"/>
                        </a:lnSpc>
                        <a:spcBef>
                          <a:spcPts val="0"/>
                        </a:spcBef>
                        <a:spcAft>
                          <a:spcPts val="800"/>
                        </a:spcAft>
                      </a:pPr>
                      <a:r>
                        <a:rPr lang="en-US" sz="1200">
                          <a:effectLst/>
                        </a:rPr>
                        <a:t>Pronunciation and articulation</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5</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4</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3</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2</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1</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extLst>
                  <a:ext uri="{0D108BD9-81ED-4DB2-BD59-A6C34878D82A}">
                    <a16:rowId xmlns:a16="http://schemas.microsoft.com/office/drawing/2014/main" val="136034269"/>
                  </a:ext>
                </a:extLst>
              </a:tr>
              <a:tr h="396577">
                <a:tc vMerge="1">
                  <a:txBody>
                    <a:bodyPr/>
                    <a:lstStyle/>
                    <a:p>
                      <a:endParaRPr lang="en-US"/>
                    </a:p>
                  </a:txBody>
                  <a:tcPr/>
                </a:tc>
                <a:tc>
                  <a:txBody>
                    <a:bodyPr/>
                    <a:lstStyle/>
                    <a:p>
                      <a:pPr marL="0" marR="0" algn="l">
                        <a:lnSpc>
                          <a:spcPct val="107000"/>
                        </a:lnSpc>
                        <a:spcBef>
                          <a:spcPts val="0"/>
                        </a:spcBef>
                        <a:spcAft>
                          <a:spcPts val="800"/>
                        </a:spcAft>
                      </a:pPr>
                      <a:r>
                        <a:rPr lang="en-US" sz="1200">
                          <a:effectLst/>
                        </a:rPr>
                        <a:t>Voice projection / volume</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5</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4</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3</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dirty="0">
                          <a:effectLst/>
                        </a:rPr>
                        <a:t>2</a:t>
                      </a:r>
                      <a:endParaRPr lang="en-US" sz="1200" dirty="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1</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extLst>
                  <a:ext uri="{0D108BD9-81ED-4DB2-BD59-A6C34878D82A}">
                    <a16:rowId xmlns:a16="http://schemas.microsoft.com/office/drawing/2014/main" val="1961947953"/>
                  </a:ext>
                </a:extLst>
              </a:tr>
              <a:tr h="396577">
                <a:tc vMerge="1">
                  <a:txBody>
                    <a:bodyPr/>
                    <a:lstStyle/>
                    <a:p>
                      <a:endParaRPr lang="en-US"/>
                    </a:p>
                  </a:txBody>
                  <a:tcPr/>
                </a:tc>
                <a:tc>
                  <a:txBody>
                    <a:bodyPr/>
                    <a:lstStyle/>
                    <a:p>
                      <a:pPr marL="0" marR="0" algn="l">
                        <a:lnSpc>
                          <a:spcPct val="107000"/>
                        </a:lnSpc>
                        <a:spcBef>
                          <a:spcPts val="0"/>
                        </a:spcBef>
                        <a:spcAft>
                          <a:spcPts val="800"/>
                        </a:spcAft>
                      </a:pPr>
                      <a:r>
                        <a:rPr lang="en-US" sz="1200">
                          <a:effectLst/>
                        </a:rPr>
                        <a:t>Voice modulation / tone</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5</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4</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3</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2</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1</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extLst>
                  <a:ext uri="{0D108BD9-81ED-4DB2-BD59-A6C34878D82A}">
                    <a16:rowId xmlns:a16="http://schemas.microsoft.com/office/drawing/2014/main" val="410108796"/>
                  </a:ext>
                </a:extLst>
              </a:tr>
              <a:tr h="180445">
                <a:tc vMerge="1">
                  <a:txBody>
                    <a:bodyPr/>
                    <a:lstStyle/>
                    <a:p>
                      <a:endParaRPr lang="en-US"/>
                    </a:p>
                  </a:txBody>
                  <a:tcPr/>
                </a:tc>
                <a:tc>
                  <a:txBody>
                    <a:bodyPr/>
                    <a:lstStyle/>
                    <a:p>
                      <a:pPr marL="0" marR="0" algn="l">
                        <a:lnSpc>
                          <a:spcPct val="107000"/>
                        </a:lnSpc>
                        <a:spcBef>
                          <a:spcPts val="0"/>
                        </a:spcBef>
                        <a:spcAft>
                          <a:spcPts val="800"/>
                        </a:spcAft>
                      </a:pPr>
                      <a:r>
                        <a:rPr lang="en-US" sz="1200">
                          <a:effectLst/>
                        </a:rPr>
                        <a:t>Voice Distractions</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5</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4</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3</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2</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1</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extLst>
                  <a:ext uri="{0D108BD9-81ED-4DB2-BD59-A6C34878D82A}">
                    <a16:rowId xmlns:a16="http://schemas.microsoft.com/office/drawing/2014/main" val="1750232207"/>
                  </a:ext>
                </a:extLst>
              </a:tr>
              <a:tr h="193314">
                <a:tc rowSpan="3">
                  <a:txBody>
                    <a:bodyPr/>
                    <a:lstStyle/>
                    <a:p>
                      <a:pPr marL="0" marR="0" algn="ctr">
                        <a:lnSpc>
                          <a:spcPct val="107000"/>
                        </a:lnSpc>
                        <a:spcBef>
                          <a:spcPts val="0"/>
                        </a:spcBef>
                        <a:spcAft>
                          <a:spcPts val="0"/>
                        </a:spcAft>
                      </a:pPr>
                      <a:r>
                        <a:rPr lang="en-US" sz="1200">
                          <a:effectLst/>
                        </a:rPr>
                        <a:t>Body Language</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l">
                        <a:lnSpc>
                          <a:spcPct val="107000"/>
                        </a:lnSpc>
                        <a:spcBef>
                          <a:spcPts val="0"/>
                        </a:spcBef>
                        <a:spcAft>
                          <a:spcPts val="800"/>
                        </a:spcAft>
                      </a:pPr>
                      <a:r>
                        <a:rPr lang="en-US" sz="1200">
                          <a:effectLst/>
                        </a:rPr>
                        <a:t>Facial &amp; Hand gesture</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5</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4</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3</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2</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1</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extLst>
                  <a:ext uri="{0D108BD9-81ED-4DB2-BD59-A6C34878D82A}">
                    <a16:rowId xmlns:a16="http://schemas.microsoft.com/office/drawing/2014/main" val="3968264357"/>
                  </a:ext>
                </a:extLst>
              </a:tr>
              <a:tr h="193314">
                <a:tc vMerge="1">
                  <a:txBody>
                    <a:bodyPr/>
                    <a:lstStyle/>
                    <a:p>
                      <a:endParaRPr lang="en-US"/>
                    </a:p>
                  </a:txBody>
                  <a:tcPr/>
                </a:tc>
                <a:tc>
                  <a:txBody>
                    <a:bodyPr/>
                    <a:lstStyle/>
                    <a:p>
                      <a:pPr marL="0" marR="0" algn="l">
                        <a:lnSpc>
                          <a:spcPct val="107000"/>
                        </a:lnSpc>
                        <a:spcBef>
                          <a:spcPts val="0"/>
                        </a:spcBef>
                        <a:spcAft>
                          <a:spcPts val="800"/>
                        </a:spcAft>
                      </a:pPr>
                      <a:r>
                        <a:rPr lang="en-US" sz="1200">
                          <a:effectLst/>
                        </a:rPr>
                        <a:t>Eye-contact</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5</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4</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3</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2</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1</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extLst>
                  <a:ext uri="{0D108BD9-81ED-4DB2-BD59-A6C34878D82A}">
                    <a16:rowId xmlns:a16="http://schemas.microsoft.com/office/drawing/2014/main" val="3225850379"/>
                  </a:ext>
                </a:extLst>
              </a:tr>
              <a:tr h="193314">
                <a:tc vMerge="1">
                  <a:txBody>
                    <a:bodyPr/>
                    <a:lstStyle/>
                    <a:p>
                      <a:endParaRPr lang="en-US"/>
                    </a:p>
                  </a:txBody>
                  <a:tcPr/>
                </a:tc>
                <a:tc>
                  <a:txBody>
                    <a:bodyPr/>
                    <a:lstStyle/>
                    <a:p>
                      <a:pPr marL="0" marR="0" algn="l">
                        <a:lnSpc>
                          <a:spcPct val="107000"/>
                        </a:lnSpc>
                        <a:spcBef>
                          <a:spcPts val="0"/>
                        </a:spcBef>
                        <a:spcAft>
                          <a:spcPts val="800"/>
                        </a:spcAft>
                      </a:pPr>
                      <a:r>
                        <a:rPr lang="en-US" sz="1200">
                          <a:effectLst/>
                        </a:rPr>
                        <a:t>Enthusiasm</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5</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4</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3</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2</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1</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extLst>
                  <a:ext uri="{0D108BD9-81ED-4DB2-BD59-A6C34878D82A}">
                    <a16:rowId xmlns:a16="http://schemas.microsoft.com/office/drawing/2014/main" val="2221322505"/>
                  </a:ext>
                </a:extLst>
              </a:tr>
              <a:tr h="396577">
                <a:tc rowSpan="3">
                  <a:txBody>
                    <a:bodyPr/>
                    <a:lstStyle/>
                    <a:p>
                      <a:pPr marL="0" marR="0" algn="ctr">
                        <a:lnSpc>
                          <a:spcPct val="107000"/>
                        </a:lnSpc>
                        <a:spcBef>
                          <a:spcPts val="0"/>
                        </a:spcBef>
                        <a:spcAft>
                          <a:spcPts val="0"/>
                        </a:spcAft>
                      </a:pPr>
                      <a:r>
                        <a:rPr lang="en-US" sz="1200">
                          <a:effectLst/>
                        </a:rPr>
                        <a:t>Communication Skills</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l">
                        <a:lnSpc>
                          <a:spcPct val="107000"/>
                        </a:lnSpc>
                        <a:spcBef>
                          <a:spcPts val="0"/>
                        </a:spcBef>
                        <a:spcAft>
                          <a:spcPts val="800"/>
                        </a:spcAft>
                      </a:pPr>
                      <a:r>
                        <a:rPr lang="en-US" sz="1200">
                          <a:effectLst/>
                        </a:rPr>
                        <a:t>Interaction with audience</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5</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4</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3</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2</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dirty="0">
                          <a:effectLst/>
                        </a:rPr>
                        <a:t>1</a:t>
                      </a:r>
                      <a:endParaRPr lang="en-US" sz="1200" dirty="0">
                        <a:effectLst/>
                        <a:latin typeface="Calibri" panose="020F0502020204030204" pitchFamily="34" charset="0"/>
                        <a:ea typeface="Calibri" panose="020F0502020204030204" pitchFamily="34" charset="0"/>
                        <a:cs typeface="Mangal"/>
                      </a:endParaRPr>
                    </a:p>
                  </a:txBody>
                  <a:tcPr marL="35499" marR="35499" marT="0" marB="0" anchor="ctr"/>
                </a:tc>
                <a:extLst>
                  <a:ext uri="{0D108BD9-81ED-4DB2-BD59-A6C34878D82A}">
                    <a16:rowId xmlns:a16="http://schemas.microsoft.com/office/drawing/2014/main" val="4237089701"/>
                  </a:ext>
                </a:extLst>
              </a:tr>
              <a:tr h="599842">
                <a:tc vMerge="1">
                  <a:txBody>
                    <a:bodyPr/>
                    <a:lstStyle/>
                    <a:p>
                      <a:endParaRPr lang="en-US"/>
                    </a:p>
                  </a:txBody>
                  <a:tcPr/>
                </a:tc>
                <a:tc>
                  <a:txBody>
                    <a:bodyPr/>
                    <a:lstStyle/>
                    <a:p>
                      <a:pPr marL="0" marR="0" algn="l">
                        <a:lnSpc>
                          <a:spcPct val="107000"/>
                        </a:lnSpc>
                        <a:spcBef>
                          <a:spcPts val="0"/>
                        </a:spcBef>
                        <a:spcAft>
                          <a:spcPts val="800"/>
                        </a:spcAft>
                      </a:pPr>
                      <a:r>
                        <a:rPr lang="en-US" sz="1200">
                          <a:effectLst/>
                        </a:rPr>
                        <a:t>Degree of preparedness / Response to questions</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5</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4</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3</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2</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1</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extLst>
                  <a:ext uri="{0D108BD9-81ED-4DB2-BD59-A6C34878D82A}">
                    <a16:rowId xmlns:a16="http://schemas.microsoft.com/office/drawing/2014/main" val="3779365333"/>
                  </a:ext>
                </a:extLst>
              </a:tr>
              <a:tr h="193314">
                <a:tc vMerge="1">
                  <a:txBody>
                    <a:bodyPr/>
                    <a:lstStyle/>
                    <a:p>
                      <a:endParaRPr lang="en-US"/>
                    </a:p>
                  </a:txBody>
                  <a:tcPr/>
                </a:tc>
                <a:tc>
                  <a:txBody>
                    <a:bodyPr/>
                    <a:lstStyle/>
                    <a:p>
                      <a:pPr marL="0" marR="0" algn="l">
                        <a:lnSpc>
                          <a:spcPct val="107000"/>
                        </a:lnSpc>
                        <a:spcBef>
                          <a:spcPts val="0"/>
                        </a:spcBef>
                        <a:spcAft>
                          <a:spcPts val="800"/>
                        </a:spcAft>
                      </a:pPr>
                      <a:r>
                        <a:rPr lang="en-US" sz="1200">
                          <a:effectLst/>
                        </a:rPr>
                        <a:t>Interesting</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5</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4</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3</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2</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1</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extLst>
                  <a:ext uri="{0D108BD9-81ED-4DB2-BD59-A6C34878D82A}">
                    <a16:rowId xmlns:a16="http://schemas.microsoft.com/office/drawing/2014/main" val="3222329430"/>
                  </a:ext>
                </a:extLst>
              </a:tr>
              <a:tr h="396577">
                <a:tc rowSpan="3">
                  <a:txBody>
                    <a:bodyPr/>
                    <a:lstStyle/>
                    <a:p>
                      <a:pPr marL="0" marR="0" algn="ctr">
                        <a:lnSpc>
                          <a:spcPct val="107000"/>
                        </a:lnSpc>
                        <a:spcBef>
                          <a:spcPts val="0"/>
                        </a:spcBef>
                        <a:spcAft>
                          <a:spcPts val="0"/>
                        </a:spcAft>
                      </a:pPr>
                      <a:r>
                        <a:rPr lang="en-US" sz="1200">
                          <a:effectLst/>
                        </a:rPr>
                        <a:t>Professionalism</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l">
                        <a:lnSpc>
                          <a:spcPct val="107000"/>
                        </a:lnSpc>
                        <a:spcBef>
                          <a:spcPts val="0"/>
                        </a:spcBef>
                        <a:spcAft>
                          <a:spcPts val="800"/>
                        </a:spcAft>
                      </a:pPr>
                      <a:r>
                        <a:rPr lang="en-US" sz="1200">
                          <a:effectLst/>
                        </a:rPr>
                        <a:t>Professional attire / Dressing</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5</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4</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3</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2</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1</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extLst>
                  <a:ext uri="{0D108BD9-81ED-4DB2-BD59-A6C34878D82A}">
                    <a16:rowId xmlns:a16="http://schemas.microsoft.com/office/drawing/2014/main" val="879649506"/>
                  </a:ext>
                </a:extLst>
              </a:tr>
              <a:tr h="193314">
                <a:tc vMerge="1">
                  <a:txBody>
                    <a:bodyPr/>
                    <a:lstStyle/>
                    <a:p>
                      <a:endParaRPr lang="en-US"/>
                    </a:p>
                  </a:txBody>
                  <a:tcPr/>
                </a:tc>
                <a:tc>
                  <a:txBody>
                    <a:bodyPr/>
                    <a:lstStyle/>
                    <a:p>
                      <a:pPr marL="0" marR="0" algn="l">
                        <a:lnSpc>
                          <a:spcPct val="107000"/>
                        </a:lnSpc>
                        <a:spcBef>
                          <a:spcPts val="0"/>
                        </a:spcBef>
                        <a:spcAft>
                          <a:spcPts val="800"/>
                        </a:spcAft>
                      </a:pPr>
                      <a:r>
                        <a:rPr lang="en-US" sz="1200">
                          <a:effectLst/>
                        </a:rPr>
                        <a:t>Time Management</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5</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4</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3</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2</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1</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extLst>
                  <a:ext uri="{0D108BD9-81ED-4DB2-BD59-A6C34878D82A}">
                    <a16:rowId xmlns:a16="http://schemas.microsoft.com/office/drawing/2014/main" val="1823176366"/>
                  </a:ext>
                </a:extLst>
              </a:tr>
              <a:tr h="193314">
                <a:tc vMerge="1">
                  <a:txBody>
                    <a:bodyPr/>
                    <a:lstStyle/>
                    <a:p>
                      <a:endParaRPr lang="en-US"/>
                    </a:p>
                  </a:txBody>
                  <a:tcPr/>
                </a:tc>
                <a:tc>
                  <a:txBody>
                    <a:bodyPr/>
                    <a:lstStyle/>
                    <a:p>
                      <a:pPr marL="0" marR="0" algn="l">
                        <a:lnSpc>
                          <a:spcPct val="107000"/>
                        </a:lnSpc>
                        <a:spcBef>
                          <a:spcPts val="0"/>
                        </a:spcBef>
                        <a:spcAft>
                          <a:spcPts val="800"/>
                        </a:spcAft>
                      </a:pPr>
                      <a:r>
                        <a:rPr lang="en-US" sz="1200">
                          <a:effectLst/>
                        </a:rPr>
                        <a:t>Teamwork</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5</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4</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3</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2</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1</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extLst>
                  <a:ext uri="{0D108BD9-81ED-4DB2-BD59-A6C34878D82A}">
                    <a16:rowId xmlns:a16="http://schemas.microsoft.com/office/drawing/2014/main" val="4134977829"/>
                  </a:ext>
                </a:extLst>
              </a:tr>
              <a:tr h="193314">
                <a:tc gridSpan="2">
                  <a:txBody>
                    <a:bodyPr/>
                    <a:lstStyle/>
                    <a:p>
                      <a:pPr marL="0" marR="0" algn="r">
                        <a:lnSpc>
                          <a:spcPct val="107000"/>
                        </a:lnSpc>
                        <a:spcBef>
                          <a:spcPts val="0"/>
                        </a:spcBef>
                        <a:spcAft>
                          <a:spcPts val="800"/>
                        </a:spcAft>
                      </a:pPr>
                      <a:r>
                        <a:rPr lang="en-US" sz="1200">
                          <a:effectLst/>
                        </a:rPr>
                        <a:t>TOTAL MARKS</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hMerge="1">
                  <a:txBody>
                    <a:bodyPr/>
                    <a:lstStyle/>
                    <a:p>
                      <a:endParaRPr lang="en-US"/>
                    </a:p>
                  </a:txBody>
                  <a:tcPr/>
                </a:tc>
                <a:tc>
                  <a:txBody>
                    <a:bodyPr/>
                    <a:lstStyle/>
                    <a:p>
                      <a:pPr marL="0" marR="0" algn="ctr">
                        <a:lnSpc>
                          <a:spcPct val="107000"/>
                        </a:lnSpc>
                        <a:spcBef>
                          <a:spcPts val="0"/>
                        </a:spcBef>
                        <a:spcAft>
                          <a:spcPts val="800"/>
                        </a:spcAft>
                      </a:pPr>
                      <a:r>
                        <a:rPr lang="en-US" sz="1200">
                          <a:effectLst/>
                        </a:rPr>
                        <a:t>100</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 </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 </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a:effectLst/>
                        </a:rPr>
                        <a:t> </a:t>
                      </a:r>
                      <a:endParaRPr lang="en-US" sz="1200">
                        <a:effectLst/>
                        <a:latin typeface="Calibri" panose="020F0502020204030204" pitchFamily="34" charset="0"/>
                        <a:ea typeface="Calibri" panose="020F0502020204030204" pitchFamily="34" charset="0"/>
                        <a:cs typeface="Mangal"/>
                      </a:endParaRPr>
                    </a:p>
                  </a:txBody>
                  <a:tcPr marL="35499" marR="35499" marT="0" marB="0" anchor="ctr"/>
                </a:tc>
                <a:tc>
                  <a:txBody>
                    <a:bodyPr/>
                    <a:lstStyle/>
                    <a:p>
                      <a:pPr marL="0" marR="0" algn="ctr">
                        <a:lnSpc>
                          <a:spcPct val="107000"/>
                        </a:lnSpc>
                        <a:spcBef>
                          <a:spcPts val="0"/>
                        </a:spcBef>
                        <a:spcAft>
                          <a:spcPts val="800"/>
                        </a:spcAft>
                      </a:pPr>
                      <a:r>
                        <a:rPr lang="en-US" sz="1200" dirty="0">
                          <a:effectLst/>
                        </a:rPr>
                        <a:t> </a:t>
                      </a:r>
                      <a:endParaRPr lang="en-US" sz="1200" dirty="0">
                        <a:effectLst/>
                        <a:latin typeface="Calibri" panose="020F0502020204030204" pitchFamily="34" charset="0"/>
                        <a:ea typeface="Calibri" panose="020F0502020204030204" pitchFamily="34" charset="0"/>
                        <a:cs typeface="Mangal"/>
                      </a:endParaRPr>
                    </a:p>
                  </a:txBody>
                  <a:tcPr marL="35499" marR="35499" marT="0" marB="0" anchor="ctr"/>
                </a:tc>
                <a:extLst>
                  <a:ext uri="{0D108BD9-81ED-4DB2-BD59-A6C34878D82A}">
                    <a16:rowId xmlns:a16="http://schemas.microsoft.com/office/drawing/2014/main" val="566810351"/>
                  </a:ext>
                </a:extLst>
              </a:tr>
            </a:tbl>
          </a:graphicData>
        </a:graphic>
      </p:graphicFrame>
    </p:spTree>
    <p:extLst>
      <p:ext uri="{BB962C8B-B14F-4D97-AF65-F5344CB8AC3E}">
        <p14:creationId xmlns:p14="http://schemas.microsoft.com/office/powerpoint/2010/main" val="370503992"/>
      </p:ext>
    </p:extLst>
  </p:cSld>
  <p:clrMapOvr>
    <a:masterClrMapping/>
  </p:clrMapOvr>
</p:sld>
</file>

<file path=ppt/theme/theme1.xml><?xml version="1.0" encoding="utf-8"?>
<a:theme xmlns:a="http://schemas.openxmlformats.org/drawingml/2006/main" name="Droplet">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78000"/>
                <a:shade val="100000"/>
                <a:hueMod val="136000"/>
                <a:satMod val="160000"/>
                <a:lumMod val="105000"/>
              </a:schemeClr>
            </a:gs>
            <a:gs pos="100000">
              <a:schemeClr val="phClr">
                <a:shade val="92000"/>
                <a:satMod val="170000"/>
                <a:lumMod val="96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C71B277C-C29A-4BA0-A7BA-43502DF21AB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Droplet</Template>
  <TotalTime>1045</TotalTime>
  <Words>656</Words>
  <Application>Microsoft Office PowerPoint</Application>
  <PresentationFormat>Widescreen</PresentationFormat>
  <Paragraphs>187</Paragraphs>
  <Slides>9</Slides>
  <Notes>2</Notes>
  <HiddenSlides>0</HiddenSlides>
  <MMClips>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Calibri</vt:lpstr>
      <vt:lpstr>Mangal</vt:lpstr>
      <vt:lpstr>Söhne</vt:lpstr>
      <vt:lpstr>Tw Cen MT</vt:lpstr>
      <vt:lpstr>Droplet</vt:lpstr>
      <vt:lpstr>PowerPoint Presentation</vt:lpstr>
      <vt:lpstr>PowerPoint Presentation</vt:lpstr>
      <vt:lpstr>Key concepts of metaphysics</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dell</dc:creator>
  <cp:lastModifiedBy>dell</cp:lastModifiedBy>
  <cp:revision>41</cp:revision>
  <dcterms:created xsi:type="dcterms:W3CDTF">2023-11-15T15:53:46Z</dcterms:created>
  <dcterms:modified xsi:type="dcterms:W3CDTF">2023-11-23T16:41:23Z</dcterms:modified>
</cp:coreProperties>
</file>